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75" r:id="rId3"/>
    <p:sldId id="267" r:id="rId4"/>
    <p:sldId id="274" r:id="rId5"/>
    <p:sldId id="268" r:id="rId6"/>
    <p:sldId id="269" r:id="rId7"/>
    <p:sldId id="270" r:id="rId8"/>
    <p:sldId id="271" r:id="rId9"/>
    <p:sldId id="272" r:id="rId10"/>
    <p:sldId id="266" r:id="rId11"/>
    <p:sldId id="265" r:id="rId12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B84"/>
    <a:srgbClr val="993300"/>
    <a:srgbClr val="666699"/>
    <a:srgbClr val="FFC000"/>
    <a:srgbClr val="FFC046"/>
    <a:srgbClr val="CC6600"/>
    <a:srgbClr val="9F219F"/>
    <a:srgbClr val="08A03B"/>
    <a:srgbClr val="09BD45"/>
    <a:srgbClr val="99E2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3527314814814837E-2"/>
          <c:y val="6.7426617983963405E-2"/>
          <c:w val="0.89550218722659669"/>
          <c:h val="0.8236182703322000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Husholdninger historisk</c:v>
                </c:pt>
              </c:strCache>
            </c:strRef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Sheet1!$B$2:$B$18</c:f>
              <c:numCache>
                <c:formatCode>0.0</c:formatCode>
                <c:ptCount val="17"/>
                <c:pt idx="0">
                  <c:v>2.4</c:v>
                </c:pt>
                <c:pt idx="1">
                  <c:v>2.1</c:v>
                </c:pt>
                <c:pt idx="2">
                  <c:v>1.8</c:v>
                </c:pt>
                <c:pt idx="3">
                  <c:v>1.7000000000000004</c:v>
                </c:pt>
                <c:pt idx="4">
                  <c:v>1.6</c:v>
                </c:pt>
                <c:pt idx="5">
                  <c:v>1.6</c:v>
                </c:pt>
                <c:pt idx="6">
                  <c:v>1.3</c:v>
                </c:pt>
                <c:pt idx="7">
                  <c:v>1</c:v>
                </c:pt>
                <c:pt idx="8">
                  <c:v>0.8</c:v>
                </c:pt>
                <c:pt idx="9">
                  <c:v>0.70000000000000018</c:v>
                </c:pt>
                <c:pt idx="10">
                  <c:v>0.8</c:v>
                </c:pt>
                <c:pt idx="11">
                  <c:v>1.1000000000000001</c:v>
                </c:pt>
                <c:pt idx="12">
                  <c:v>1.3</c:v>
                </c:pt>
              </c:numCache>
            </c:numRef>
          </c:val>
        </c:ser>
        <c:ser>
          <c:idx val="8"/>
          <c:order val="1"/>
          <c:tx>
            <c:strRef>
              <c:f>Sheet1!$D$1</c:f>
              <c:strCache>
                <c:ptCount val="1"/>
                <c:pt idx="0">
                  <c:v>Husholdninger stressalternativ 1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12" formatCode="0.0">
                  <c:v>1.3</c:v>
                </c:pt>
                <c:pt idx="13" formatCode="0.0">
                  <c:v>1.2</c:v>
                </c:pt>
                <c:pt idx="14" formatCode="0.0">
                  <c:v>1.2</c:v>
                </c:pt>
                <c:pt idx="15" formatCode="0.0">
                  <c:v>1.4</c:v>
                </c:pt>
                <c:pt idx="16" formatCode="0.0">
                  <c:v>1.6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Husholdninger stressalternativ 2</c:v>
                </c:pt>
              </c:strCache>
            </c:strRef>
          </c:tx>
          <c:spPr>
            <a:ln w="28575" cmpd="sng"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12" formatCode="0.0">
                  <c:v>1.3</c:v>
                </c:pt>
                <c:pt idx="13" formatCode="0.0">
                  <c:v>1.3</c:v>
                </c:pt>
                <c:pt idx="14" formatCode="0.0">
                  <c:v>1.6</c:v>
                </c:pt>
                <c:pt idx="15" formatCode="0.0">
                  <c:v>2.1</c:v>
                </c:pt>
                <c:pt idx="16" formatCode="0.0">
                  <c:v>2.6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Foretak historisk</c:v>
                </c:pt>
              </c:strCache>
            </c:strRef>
          </c:tx>
          <c:spPr>
            <a:ln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Sheet1!$F$2:$F$18</c:f>
              <c:numCache>
                <c:formatCode>0.0</c:formatCode>
                <c:ptCount val="17"/>
                <c:pt idx="0">
                  <c:v>3.5</c:v>
                </c:pt>
                <c:pt idx="1">
                  <c:v>2.8</c:v>
                </c:pt>
                <c:pt idx="2">
                  <c:v>2.8</c:v>
                </c:pt>
                <c:pt idx="3">
                  <c:v>3.3</c:v>
                </c:pt>
                <c:pt idx="4">
                  <c:v>4.5999999999999996</c:v>
                </c:pt>
                <c:pt idx="5">
                  <c:v>6.9</c:v>
                </c:pt>
                <c:pt idx="6">
                  <c:v>5.4</c:v>
                </c:pt>
                <c:pt idx="7">
                  <c:v>3.5</c:v>
                </c:pt>
                <c:pt idx="8">
                  <c:v>1.9</c:v>
                </c:pt>
                <c:pt idx="9">
                  <c:v>1.1000000000000001</c:v>
                </c:pt>
                <c:pt idx="10">
                  <c:v>1.3</c:v>
                </c:pt>
                <c:pt idx="11">
                  <c:v>2.9</c:v>
                </c:pt>
                <c:pt idx="1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Sheet1!$H$1</c:f>
              <c:strCache>
                <c:ptCount val="1"/>
                <c:pt idx="0">
                  <c:v>Foretak  stressalternativ 1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Sheet1!$H$2:$H$18</c:f>
              <c:numCache>
                <c:formatCode>General</c:formatCode>
                <c:ptCount val="17"/>
                <c:pt idx="12" formatCode="0.0">
                  <c:v>3.3</c:v>
                </c:pt>
                <c:pt idx="13" formatCode="0.0">
                  <c:v>2.7</c:v>
                </c:pt>
                <c:pt idx="14" formatCode="0.0">
                  <c:v>3.6</c:v>
                </c:pt>
                <c:pt idx="15" formatCode="0.0">
                  <c:v>5.3</c:v>
                </c:pt>
                <c:pt idx="16" formatCode="0.0">
                  <c:v>5.7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Foretak  stressalternativ 2</c:v>
                </c:pt>
              </c:strCache>
            </c:strRef>
          </c:tx>
          <c:spPr>
            <a:ln>
              <a:solidFill>
                <a:srgbClr val="AECB84"/>
              </a:solidFill>
              <a:prstDash val="dash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  <c:pt idx="12" formatCode="0.0">
                  <c:v>3.3</c:v>
                </c:pt>
                <c:pt idx="13" formatCode="0.0">
                  <c:v>2.7</c:v>
                </c:pt>
                <c:pt idx="14" formatCode="0.0">
                  <c:v>4.2</c:v>
                </c:pt>
                <c:pt idx="15" formatCode="0.0">
                  <c:v>6.7</c:v>
                </c:pt>
                <c:pt idx="16" formatCode="0.0">
                  <c:v>7.1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3"/>
              </a:solidFill>
              <a:prstDash val="lgDash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Sheet1!$I$2:$I$17</c:f>
              <c:numCache>
                <c:formatCode>General</c:formatCode>
                <c:ptCount val="16"/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Sheet1!$J$7:$J$22</c:f>
              <c:numCache>
                <c:formatCode>General</c:formatCode>
                <c:ptCount val="16"/>
              </c:numCache>
            </c:numRef>
          </c:val>
        </c:ser>
        <c:marker val="1"/>
        <c:axId val="198514176"/>
        <c:axId val="198515712"/>
      </c:lineChart>
      <c:lineChart>
        <c:grouping val="standard"/>
        <c:ser>
          <c:idx val="0"/>
          <c:order val="6"/>
          <c:tx>
            <c:strRef>
              <c:f>Sheet1!$E$1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Sheet1!$A$2:$A$18</c:f>
              <c:numCache>
                <c:formatCode>d/m/yy;@</c:formatCode>
                <c:ptCount val="17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</c:numCache>
            </c:numRef>
          </c:val>
        </c:ser>
        <c:marker val="1"/>
        <c:axId val="198531328"/>
        <c:axId val="198529792"/>
      </c:lineChart>
      <c:dateAx>
        <c:axId val="198514176"/>
        <c:scaling>
          <c:orientation val="minMax"/>
          <c:max val="41640"/>
          <c:min val="35796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198515712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198515712"/>
        <c:scaling>
          <c:orientation val="minMax"/>
          <c:max val="10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198514176"/>
        <c:crosses val="autoZero"/>
        <c:crossBetween val="between"/>
        <c:majorUnit val="2"/>
        <c:minorUnit val="0.5"/>
      </c:valAx>
      <c:valAx>
        <c:axId val="198529792"/>
        <c:scaling>
          <c:orientation val="minMax"/>
          <c:max val="10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198531328"/>
        <c:crosses val="max"/>
        <c:crossBetween val="between"/>
        <c:majorUnit val="2"/>
        <c:minorUnit val="0.5"/>
      </c:valAx>
      <c:dateAx>
        <c:axId val="198531328"/>
        <c:scaling>
          <c:orientation val="minMax"/>
        </c:scaling>
        <c:axPos val="t"/>
        <c:numFmt formatCode="d/m/yy;@" sourceLinked="1"/>
        <c:majorTickMark val="none"/>
        <c:tickLblPos val="none"/>
        <c:crossAx val="198529792"/>
        <c:crosses val="max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0"/>
        <c:delete val="1"/>
      </c:legendEntry>
      <c:legendEntry>
        <c:idx val="3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36153472222222238"/>
          <c:y val="7.2737686139748181E-2"/>
          <c:w val="0.52387499999999998"/>
          <c:h val="0.25742983963344923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3249979411678758E-2"/>
          <c:y val="3.1379581901489116E-2"/>
          <c:w val="0.89550218722659658"/>
          <c:h val="0.82361827033219592"/>
        </c:manualLayout>
      </c:layout>
      <c:lineChart>
        <c:grouping val="standard"/>
        <c:ser>
          <c:idx val="7"/>
          <c:order val="0"/>
          <c:tx>
            <c:strRef>
              <c:f>Sheet1!$G$1</c:f>
              <c:strCache>
                <c:ptCount val="1"/>
                <c:pt idx="0">
                  <c:v>Ref.bane FS 1/11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22" formatCode="0.0">
                  <c:v>0.4</c:v>
                </c:pt>
                <c:pt idx="23" formatCode="0.0">
                  <c:v>0.1</c:v>
                </c:pt>
                <c:pt idx="24" formatCode="0.0">
                  <c:v>0.1</c:v>
                </c:pt>
                <c:pt idx="25" formatCode="0.0">
                  <c:v>0.1</c:v>
                </c:pt>
                <c:pt idx="26" formatCode="0.0">
                  <c:v>0.1</c:v>
                </c:pt>
                <c:pt idx="27" formatCode="0.0">
                  <c:v>0.1</c:v>
                </c:pt>
              </c:numCache>
            </c:numRef>
          </c:val>
        </c:ser>
        <c:ser>
          <c:idx val="8"/>
          <c:order val="1"/>
          <c:tx>
            <c:strRef>
              <c:f>Sheet1!$H$1</c:f>
              <c:strCache>
                <c:ptCount val="1"/>
                <c:pt idx="0">
                  <c:v>Stressalt.1 FS 1/11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23" formatCode="0.0">
                  <c:v>0.1</c:v>
                </c:pt>
                <c:pt idx="24" formatCode="0.0">
                  <c:v>1.1000000000000001</c:v>
                </c:pt>
                <c:pt idx="25" formatCode="0.0">
                  <c:v>1.3</c:v>
                </c:pt>
                <c:pt idx="26" formatCode="0.0">
                  <c:v>1.6</c:v>
                </c:pt>
                <c:pt idx="27" formatCode="0.0">
                  <c:v>1.4</c:v>
                </c:pt>
              </c:numCache>
            </c:numRef>
          </c:val>
        </c:ser>
        <c:ser>
          <c:idx val="9"/>
          <c:order val="2"/>
          <c:tx>
            <c:strRef>
              <c:f>Sheet1!$I$1</c:f>
              <c:strCache>
                <c:ptCount val="1"/>
                <c:pt idx="0">
                  <c:v>Stressalt. 2 FS 1/11</c:v>
                </c:pt>
              </c:strCache>
            </c:strRef>
          </c:tx>
          <c:spPr>
            <a:ln>
              <a:solidFill>
                <a:schemeClr val="accent6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23" formatCode="0.0">
                  <c:v>0.1</c:v>
                </c:pt>
                <c:pt idx="24" formatCode="0.0">
                  <c:v>1.6</c:v>
                </c:pt>
                <c:pt idx="25" formatCode="0.0">
                  <c:v>2</c:v>
                </c:pt>
                <c:pt idx="26" formatCode="0.0">
                  <c:v>2.7</c:v>
                </c:pt>
                <c:pt idx="27" formatCode="0.0">
                  <c:v>2.2999999999999998</c:v>
                </c:pt>
              </c:numCache>
            </c:numRef>
          </c:val>
        </c:ser>
        <c:ser>
          <c:idx val="1"/>
          <c:order val="3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Sheet1!$B$2:$B$29</c:f>
              <c:numCache>
                <c:formatCode>0.0</c:formatCode>
                <c:ptCount val="28"/>
                <c:pt idx="0">
                  <c:v>0.6000000000000002</c:v>
                </c:pt>
                <c:pt idx="1">
                  <c:v>2.1</c:v>
                </c:pt>
                <c:pt idx="2">
                  <c:v>2.1</c:v>
                </c:pt>
                <c:pt idx="3">
                  <c:v>2.4</c:v>
                </c:pt>
                <c:pt idx="4">
                  <c:v>4.5999999999999996</c:v>
                </c:pt>
                <c:pt idx="5">
                  <c:v>2.6</c:v>
                </c:pt>
                <c:pt idx="6">
                  <c:v>1.7</c:v>
                </c:pt>
                <c:pt idx="7">
                  <c:v>0.2</c:v>
                </c:pt>
                <c:pt idx="8">
                  <c:v>-0.2</c:v>
                </c:pt>
                <c:pt idx="9">
                  <c:v>0</c:v>
                </c:pt>
                <c:pt idx="10">
                  <c:v>-0.1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0.4</c:v>
                </c:pt>
                <c:pt idx="15">
                  <c:v>0.6000000000000002</c:v>
                </c:pt>
                <c:pt idx="16">
                  <c:v>0.6000000000000002</c:v>
                </c:pt>
                <c:pt idx="17">
                  <c:v>0.1</c:v>
                </c:pt>
                <c:pt idx="18">
                  <c:v>-0.1</c:v>
                </c:pt>
                <c:pt idx="19">
                  <c:v>-0.1</c:v>
                </c:pt>
                <c:pt idx="20">
                  <c:v>0</c:v>
                </c:pt>
                <c:pt idx="21">
                  <c:v>0.3000000000000001</c:v>
                </c:pt>
                <c:pt idx="22">
                  <c:v>0.4</c:v>
                </c:pt>
                <c:pt idx="23">
                  <c:v>0.1</c:v>
                </c:pt>
              </c:numCache>
            </c:numRef>
          </c:val>
        </c:ser>
        <c:ser>
          <c:idx val="6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accent3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5"/>
          <c:tx>
            <c:strRef>
              <c:f>Sheet1!$C$1</c:f>
              <c:strCache>
                <c:ptCount val="1"/>
                <c:pt idx="0">
                  <c:v>Stressalt. FS 2/10</c:v>
                </c:pt>
              </c:strCache>
            </c:strRef>
          </c:tx>
          <c:spPr>
            <a:ln w="28575" cmpd="sng">
              <a:solidFill>
                <a:srgbClr val="08A03B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22" formatCode="0.0">
                  <c:v>0.4</c:v>
                </c:pt>
                <c:pt idx="23" formatCode="0.0">
                  <c:v>0.6000000000000002</c:v>
                </c:pt>
                <c:pt idx="24" formatCode="0.0">
                  <c:v>1.3</c:v>
                </c:pt>
                <c:pt idx="25" formatCode="0.0">
                  <c:v>1.6</c:v>
                </c:pt>
                <c:pt idx="26" formatCode="0.0">
                  <c:v>1.6</c:v>
                </c:pt>
              </c:numCache>
            </c:numRef>
          </c:val>
        </c:ser>
        <c:ser>
          <c:idx val="0"/>
          <c:order val="7"/>
          <c:tx>
            <c:strRef>
              <c:f>Sheet1!$E$1</c:f>
              <c:strCache>
                <c:ptCount val="1"/>
                <c:pt idx="0">
                  <c:v>Stressalt. FS 1/10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22" formatCode="0.0">
                  <c:v>0.4</c:v>
                </c:pt>
                <c:pt idx="23" formatCode="0.0">
                  <c:v>1.6</c:v>
                </c:pt>
                <c:pt idx="24" formatCode="0.0">
                  <c:v>2.1</c:v>
                </c:pt>
                <c:pt idx="25" formatCode="0.0">
                  <c:v>2.5</c:v>
                </c:pt>
                <c:pt idx="26" formatCode="0.0">
                  <c:v>2.2000000000000002</c:v>
                </c:pt>
              </c:numCache>
            </c:numRef>
          </c:val>
        </c:ser>
        <c:ser>
          <c:idx val="4"/>
          <c:order val="8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accent6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9"/>
          <c:tx>
            <c:strRef>
              <c:f>Sheet1!$F$1</c:f>
              <c:strCache>
                <c:ptCount val="1"/>
                <c:pt idx="0">
                  <c:v>Stressalt. FS 2/09 2)</c:v>
                </c:pt>
              </c:strCache>
            </c:strRef>
          </c:tx>
          <c:spPr>
            <a:ln>
              <a:solidFill>
                <a:srgbClr val="993300"/>
              </a:solidFill>
              <a:prstDash val="sysDot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21" formatCode="0.0">
                  <c:v>0.3000000000000001</c:v>
                </c:pt>
                <c:pt idx="22" formatCode="0.0">
                  <c:v>1.3</c:v>
                </c:pt>
                <c:pt idx="23" formatCode="0.0">
                  <c:v>1.9000000000000001</c:v>
                </c:pt>
                <c:pt idx="24" formatCode="0.0">
                  <c:v>2.5</c:v>
                </c:pt>
                <c:pt idx="25" formatCode="0.0">
                  <c:v>2.9</c:v>
                </c:pt>
              </c:numCache>
            </c:numRef>
          </c:val>
        </c:ser>
        <c:marker val="1"/>
        <c:axId val="207815424"/>
        <c:axId val="207816960"/>
      </c:lineChart>
      <c:lineChart>
        <c:grouping val="standard"/>
        <c:ser>
          <c:idx val="5"/>
          <c:order val="6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spPr>
            <a:ln>
              <a:solidFill>
                <a:srgbClr val="666699"/>
              </a:solidFill>
              <a:prstDash val="lgDash"/>
            </a:ln>
          </c:spPr>
          <c:marker>
            <c:symbol val="none"/>
          </c:marker>
          <c:cat>
            <c:numRef>
              <c:f>Sheet1!$A$2:$A$29</c:f>
              <c:numCache>
                <c:formatCode>yyyy</c:formatCode>
                <c:ptCount val="28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34700</c:v>
                </c:pt>
                <c:pt idx="9">
                  <c:v>35065</c:v>
                </c:pt>
                <c:pt idx="10">
                  <c:v>35431</c:v>
                </c:pt>
                <c:pt idx="11">
                  <c:v>35796</c:v>
                </c:pt>
                <c:pt idx="12">
                  <c:v>36161</c:v>
                </c:pt>
                <c:pt idx="13">
                  <c:v>36526</c:v>
                </c:pt>
                <c:pt idx="14">
                  <c:v>36892</c:v>
                </c:pt>
                <c:pt idx="15">
                  <c:v>37257</c:v>
                </c:pt>
                <c:pt idx="16">
                  <c:v>37622</c:v>
                </c:pt>
                <c:pt idx="17">
                  <c:v>37987</c:v>
                </c:pt>
                <c:pt idx="18">
                  <c:v>38353</c:v>
                </c:pt>
                <c:pt idx="19">
                  <c:v>38718</c:v>
                </c:pt>
                <c:pt idx="20">
                  <c:v>39083</c:v>
                </c:pt>
                <c:pt idx="21">
                  <c:v>39448</c:v>
                </c:pt>
                <c:pt idx="22">
                  <c:v>39814</c:v>
                </c:pt>
                <c:pt idx="23">
                  <c:v>40179</c:v>
                </c:pt>
                <c:pt idx="24">
                  <c:v>40544</c:v>
                </c:pt>
                <c:pt idx="25">
                  <c:v>40909</c:v>
                </c:pt>
                <c:pt idx="26">
                  <c:v>41275</c:v>
                </c:pt>
                <c:pt idx="27">
                  <c:v>41640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</c:numCache>
            </c:numRef>
          </c:val>
        </c:ser>
        <c:marker val="1"/>
        <c:axId val="207828480"/>
        <c:axId val="207826944"/>
      </c:lineChart>
      <c:dateAx>
        <c:axId val="207815424"/>
        <c:scaling>
          <c:orientation val="minMax"/>
          <c:max val="41640"/>
          <c:min val="31778"/>
        </c:scaling>
        <c:axPos val="b"/>
        <c:numFmt formatCode="yyyy" sourceLinked="0"/>
        <c:maj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07816960"/>
        <c:crossesAt val="-2"/>
        <c:lblOffset val="100"/>
        <c:baseTimeUnit val="years"/>
        <c:majorUnit val="4"/>
        <c:majorTimeUnit val="years"/>
        <c:minorUnit val="1"/>
        <c:minorTimeUnit val="years"/>
      </c:dateAx>
      <c:valAx>
        <c:axId val="207816960"/>
        <c:scaling>
          <c:orientation val="minMax"/>
          <c:max val="8"/>
          <c:min val="-2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07815424"/>
        <c:crosses val="autoZero"/>
        <c:crossBetween val="midCat"/>
        <c:majorUnit val="2"/>
      </c:valAx>
      <c:valAx>
        <c:axId val="207826944"/>
        <c:scaling>
          <c:orientation val="minMax"/>
          <c:max val="8"/>
          <c:min val="-2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07828480"/>
        <c:crosses val="max"/>
        <c:crossBetween val="between"/>
        <c:majorUnit val="2"/>
      </c:valAx>
      <c:dateAx>
        <c:axId val="207828480"/>
        <c:scaling>
          <c:orientation val="minMax"/>
        </c:scaling>
        <c:axPos val="b"/>
        <c:numFmt formatCode="yyyy" sourceLinked="1"/>
        <c:majorTickMark val="none"/>
        <c:tickLblPos val="none"/>
        <c:crossAx val="207826944"/>
        <c:crossesAt val="0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3"/>
        <c:delete val="1"/>
      </c:legendEntry>
      <c:legendEntry>
        <c:idx val="4"/>
        <c:delete val="1"/>
      </c:legendEntry>
      <c:legendEntry>
        <c:idx val="7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703E-2"/>
          <c:y val="2.2989298745898886E-2"/>
          <c:w val="0.85118148148148165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13.7</c:v>
                </c:pt>
                <c:pt idx="1">
                  <c:v>14.2</c:v>
                </c:pt>
                <c:pt idx="2">
                  <c:v>14</c:v>
                </c:pt>
                <c:pt idx="3">
                  <c:v>12.9</c:v>
                </c:pt>
                <c:pt idx="4">
                  <c:v>2.7</c:v>
                </c:pt>
                <c:pt idx="5">
                  <c:v>5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5</c:v>
                </c:pt>
                <c:pt idx="6" formatCode="0.0">
                  <c:v>7.4</c:v>
                </c:pt>
                <c:pt idx="7" formatCode="0.0">
                  <c:v>8.5</c:v>
                </c:pt>
                <c:pt idx="8" formatCode="0.0">
                  <c:v>8.2000000000000011</c:v>
                </c:pt>
                <c:pt idx="9" formatCode="0.0">
                  <c:v>7.8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Stressalternativ 1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5</c:v>
                </c:pt>
                <c:pt idx="6" formatCode="0.0">
                  <c:v>5.4</c:v>
                </c:pt>
                <c:pt idx="7" formatCode="0.0">
                  <c:v>4.0999999999999996</c:v>
                </c:pt>
                <c:pt idx="8" formatCode="0.0">
                  <c:v>2</c:v>
                </c:pt>
                <c:pt idx="9" formatCode="0.0">
                  <c:v>0.6000000000000002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2 (større fall i boligpriser)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5</c:v>
                </c:pt>
                <c:pt idx="6" formatCode="0.0">
                  <c:v>4.0999999999999996</c:v>
                </c:pt>
                <c:pt idx="7" formatCode="0.0">
                  <c:v>1.4</c:v>
                </c:pt>
                <c:pt idx="8" formatCode="0.0">
                  <c:v>-1.6</c:v>
                </c:pt>
                <c:pt idx="9" formatCode="0.0">
                  <c:v>-2.2000000000000002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>
              <a:solidFill>
                <a:srgbClr val="9BBB59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79646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Sheet1!$H$1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Sheet1!$H$2:$H$11</c:f>
              <c:numCache>
                <c:formatCode>General</c:formatCode>
                <c:ptCount val="10"/>
              </c:numCache>
            </c:numRef>
          </c:val>
        </c:ser>
        <c:marker val="1"/>
        <c:axId val="211852288"/>
        <c:axId val="211862272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212058112"/>
        <c:axId val="211863808"/>
      </c:lineChart>
      <c:dateAx>
        <c:axId val="211852288"/>
        <c:scaling>
          <c:orientation val="minMax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1862272"/>
        <c:crossesAt val="-5"/>
        <c:lblOffset val="100"/>
        <c:baseTimeUnit val="days"/>
        <c:majorUnit val="24"/>
        <c:majorTimeUnit val="months"/>
        <c:minorUnit val="24"/>
        <c:minorTimeUnit val="months"/>
      </c:dateAx>
      <c:valAx>
        <c:axId val="211862272"/>
        <c:scaling>
          <c:orientation val="minMax"/>
          <c:max val="15"/>
          <c:min val="-5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baseline="0">
                <a:latin typeface="Univers LT 45 Light" pitchFamily="2" charset="0"/>
              </a:defRPr>
            </a:pPr>
            <a:endParaRPr lang="en-US"/>
          </a:p>
        </c:txPr>
        <c:crossAx val="211852288"/>
        <c:crosses val="autoZero"/>
        <c:crossBetween val="between"/>
        <c:majorUnit val="5"/>
      </c:valAx>
      <c:valAx>
        <c:axId val="211863808"/>
        <c:scaling>
          <c:orientation val="minMax"/>
          <c:max val="15"/>
          <c:min val="-5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2058112"/>
        <c:crosses val="max"/>
        <c:crossBetween val="between"/>
        <c:majorUnit val="5"/>
      </c:valAx>
      <c:dateAx>
        <c:axId val="212058112"/>
        <c:scaling>
          <c:orientation val="minMax"/>
        </c:scaling>
        <c:axPos val="b"/>
        <c:numFmt formatCode="d/m/yy;@" sourceLinked="1"/>
        <c:majorTickMark val="none"/>
        <c:tickLblPos val="none"/>
        <c:crossAx val="211863808"/>
        <c:crossesAt val="0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9.0701388888889123E-2"/>
          <c:y val="0.66614010595647277"/>
          <c:w val="0.64765509259260101"/>
          <c:h val="0.20106171248568155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703E-2"/>
          <c:y val="2.2989298745898886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8.3000000000000007</c:v>
                </c:pt>
                <c:pt idx="1">
                  <c:v>7.3</c:v>
                </c:pt>
                <c:pt idx="2">
                  <c:v>8.3000000000000007</c:v>
                </c:pt>
                <c:pt idx="3">
                  <c:v>7.6</c:v>
                </c:pt>
                <c:pt idx="4">
                  <c:v>9.1</c:v>
                </c:pt>
                <c:pt idx="5">
                  <c:v>10.7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10.6</c:v>
                </c:pt>
                <c:pt idx="7" formatCode="0.0">
                  <c:v>10.4</c:v>
                </c:pt>
                <c:pt idx="8" formatCode="0.0">
                  <c:v>10.5</c:v>
                </c:pt>
                <c:pt idx="9" formatCode="0.0">
                  <c:v>10.6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Stressalternativ 1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10.3</c:v>
                </c:pt>
                <c:pt idx="7" formatCode="0.0">
                  <c:v>10</c:v>
                </c:pt>
                <c:pt idx="8" formatCode="0.0">
                  <c:v>9.9</c:v>
                </c:pt>
                <c:pt idx="9" formatCode="0.0">
                  <c:v>10.1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1 med kredittvekst lik referansebane</c:v>
                </c:pt>
              </c:strCache>
            </c:strRef>
          </c:tx>
          <c:spPr>
            <a:ln>
              <a:solidFill>
                <a:srgbClr val="993300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10.1</c:v>
                </c:pt>
                <c:pt idx="7" formatCode="0.0">
                  <c:v>9.4</c:v>
                </c:pt>
                <c:pt idx="8" formatCode="0.0">
                  <c:v>8.7000000000000011</c:v>
                </c:pt>
                <c:pt idx="9" formatCode="0.0">
                  <c:v>8.3000000000000007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Stressalternativ 1 med kredittvekst lik null</c:v>
                </c:pt>
              </c:strCache>
            </c:strRef>
          </c:tx>
          <c:spPr>
            <a:ln>
              <a:solidFill>
                <a:srgbClr val="9BBB59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10.8</c:v>
                </c:pt>
                <c:pt idx="7" formatCode="0.0">
                  <c:v>10.9</c:v>
                </c:pt>
                <c:pt idx="8" formatCode="0.0">
                  <c:v>10.9</c:v>
                </c:pt>
                <c:pt idx="9" formatCode="0.0">
                  <c:v>11.2</c:v>
                </c:pt>
              </c:numCache>
            </c:numRef>
          </c:val>
        </c:ser>
        <c:ser>
          <c:idx val="4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79646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213591936"/>
        <c:axId val="213593472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213617280"/>
        <c:axId val="213615744"/>
      </c:lineChart>
      <c:dateAx>
        <c:axId val="213591936"/>
        <c:scaling>
          <c:orientation val="minMax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593472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213593472"/>
        <c:scaling>
          <c:orientation val="minMax"/>
          <c:max val="12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591936"/>
        <c:crosses val="autoZero"/>
        <c:crossBetween val="between"/>
        <c:majorUnit val="2"/>
      </c:valAx>
      <c:valAx>
        <c:axId val="213615744"/>
        <c:scaling>
          <c:orientation val="minMax"/>
          <c:max val="12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617280"/>
        <c:crosses val="max"/>
        <c:crossBetween val="between"/>
      </c:valAx>
      <c:dateAx>
        <c:axId val="213617280"/>
        <c:scaling>
          <c:orientation val="minMax"/>
        </c:scaling>
        <c:axPos val="b"/>
        <c:numFmt formatCode="d/m/yy;@" sourceLinked="1"/>
        <c:majorTickMark val="none"/>
        <c:tickLblPos val="none"/>
        <c:crossAx val="213615744"/>
        <c:crossesAt val="4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1303240740740832E-2"/>
          <c:y val="0.58885631443298958"/>
          <c:w val="0.88284027777777774"/>
          <c:h val="0.28289160939289876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2248906386701682E-2"/>
          <c:y val="2.2989298745898886E-2"/>
          <c:w val="0.89550218722659658"/>
          <c:h val="0.8236182703321957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8.3000000000000007</c:v>
                </c:pt>
                <c:pt idx="1">
                  <c:v>7.3</c:v>
                </c:pt>
                <c:pt idx="2">
                  <c:v>8.3000000000000007</c:v>
                </c:pt>
                <c:pt idx="3">
                  <c:v>7.6</c:v>
                </c:pt>
                <c:pt idx="4">
                  <c:v>9.1</c:v>
                </c:pt>
                <c:pt idx="5">
                  <c:v>10.7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 w="28575" cmpd="sng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10.6</c:v>
                </c:pt>
                <c:pt idx="7" formatCode="0.0">
                  <c:v>10.4</c:v>
                </c:pt>
                <c:pt idx="8" formatCode="0.0">
                  <c:v>10.5</c:v>
                </c:pt>
                <c:pt idx="9" formatCode="0.0">
                  <c:v>10.6</c:v>
                </c:pt>
              </c:numCache>
            </c:numRef>
          </c:val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Stressalt. 2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9.5</c:v>
                </c:pt>
                <c:pt idx="8" formatCode="0.0">
                  <c:v>9.1</c:v>
                </c:pt>
                <c:pt idx="9" formatCode="0.0">
                  <c:v>9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Stressalt. 2 beregningsgrunnlaget følger kredittveksten</c:v>
                </c:pt>
              </c:strCache>
            </c:strRef>
          </c:tx>
          <c:spPr>
            <a:ln>
              <a:solidFill>
                <a:srgbClr val="993300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10.5</c:v>
                </c:pt>
                <c:pt idx="7" formatCode="0.0">
                  <c:v>10.5</c:v>
                </c:pt>
                <c:pt idx="8" formatCode="0.0">
                  <c:v>10.6</c:v>
                </c:pt>
                <c:pt idx="9" formatCode="0.0">
                  <c:v>11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Stressalt. 2 ytterligere 2,5 % vekst i beregningsgrunnlaget </c:v>
                </c:pt>
              </c:strCache>
            </c:strRef>
          </c:tx>
          <c:spPr>
            <a:ln>
              <a:solidFill>
                <a:schemeClr val="accent3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Sheet1!$H$2:$H$11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10.3</c:v>
                </c:pt>
                <c:pt idx="7" formatCode="0.0">
                  <c:v>10</c:v>
                </c:pt>
                <c:pt idx="8" formatCode="0.0">
                  <c:v>9.8000000000000007</c:v>
                </c:pt>
                <c:pt idx="9" formatCode="0.0">
                  <c:v>9.9</c:v>
                </c:pt>
              </c:numCache>
            </c:numRef>
          </c:val>
        </c:ser>
        <c:ser>
          <c:idx val="4"/>
          <c:order val="6"/>
          <c:tx>
            <c:strRef>
              <c:f>Sheet1!$F$1</c:f>
              <c:strCache>
                <c:ptCount val="1"/>
                <c:pt idx="0">
                  <c:v>Stressalt. 2 ytterligere 7,5 % vekst i beregningsgrunnlaget</c:v>
                </c:pt>
              </c:strCache>
            </c:strRef>
          </c:tx>
          <c:spPr>
            <a:ln>
              <a:solidFill>
                <a:srgbClr val="FFC046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9.8000000000000007</c:v>
                </c:pt>
                <c:pt idx="7" formatCode="0.0">
                  <c:v>9.1</c:v>
                </c:pt>
                <c:pt idx="8" formatCode="0.0">
                  <c:v>8.5</c:v>
                </c:pt>
                <c:pt idx="9" formatCode="0.0">
                  <c:v>8.2000000000000011</c:v>
                </c:pt>
              </c:numCache>
            </c:numRef>
          </c:val>
        </c:ser>
        <c:marker val="1"/>
        <c:axId val="213888000"/>
        <c:axId val="213906176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213786624"/>
        <c:axId val="213907712"/>
      </c:lineChart>
      <c:dateAx>
        <c:axId val="213888000"/>
        <c:scaling>
          <c:orientation val="minMax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906176"/>
        <c:crossesAt val="0"/>
        <c:lblOffset val="100"/>
        <c:baseTimeUnit val="days"/>
        <c:majorUnit val="24"/>
        <c:majorTimeUnit val="months"/>
        <c:minorUnit val="48"/>
        <c:minorTimeUnit val="months"/>
      </c:dateAx>
      <c:valAx>
        <c:axId val="213906176"/>
        <c:scaling>
          <c:orientation val="minMax"/>
          <c:max val="12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888000"/>
        <c:crosses val="autoZero"/>
        <c:crossBetween val="between"/>
        <c:majorUnit val="2"/>
      </c:valAx>
      <c:valAx>
        <c:axId val="213907712"/>
        <c:scaling>
          <c:orientation val="minMax"/>
          <c:max val="12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786624"/>
        <c:crosses val="max"/>
        <c:crossBetween val="between"/>
      </c:valAx>
      <c:dateAx>
        <c:axId val="213786624"/>
        <c:scaling>
          <c:orientation val="minMax"/>
        </c:scaling>
        <c:axPos val="b"/>
        <c:numFmt formatCode="d/m/yy;@" sourceLinked="1"/>
        <c:majorTickMark val="none"/>
        <c:tickLblPos val="none"/>
        <c:crossAx val="213907712"/>
        <c:crossesAt val="4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4"/>
        <c:txPr>
          <a:bodyPr/>
          <a:lstStyle/>
          <a:p>
            <a:pPr>
              <a:defRPr sz="1000" spc="-30" baseline="0">
                <a:latin typeface="Univers LT 45 Light" pitchFamily="2" charset="0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000" spc="-30" baseline="0">
                <a:latin typeface="Univers LT 45 Light" pitchFamily="2" charset="0"/>
              </a:defRPr>
            </a:pPr>
            <a:endParaRPr lang="en-US"/>
          </a:p>
        </c:txPr>
      </c:legendEntry>
      <c:legendEntry>
        <c:idx val="6"/>
        <c:delete val="1"/>
      </c:legendEntry>
      <c:layout>
        <c:manualLayout>
          <c:xMode val="edge"/>
          <c:yMode val="edge"/>
          <c:x val="7.6435185185185175E-2"/>
          <c:y val="0.58885631443298958"/>
          <c:w val="0.83243055555555567"/>
          <c:h val="0.25561497709049447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682E-2"/>
          <c:y val="2.2989298745898886E-2"/>
          <c:w val="0.89550218722659658"/>
          <c:h val="0.8236182703321950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Sheet1!$B$2:$B$12</c:f>
              <c:numCache>
                <c:formatCode>0.0</c:formatCode>
                <c:ptCount val="11"/>
                <c:pt idx="0">
                  <c:v>1.1000000000000001</c:v>
                </c:pt>
                <c:pt idx="1">
                  <c:v>1</c:v>
                </c:pt>
                <c:pt idx="2">
                  <c:v>0.9</c:v>
                </c:pt>
                <c:pt idx="3">
                  <c:v>0.6000000000000002</c:v>
                </c:pt>
                <c:pt idx="4">
                  <c:v>0.5</c:v>
                </c:pt>
                <c:pt idx="5">
                  <c:v>0.8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5" formatCode="0.0">
                  <c:v>0.8</c:v>
                </c:pt>
                <c:pt idx="6" formatCode="0.0">
                  <c:v>0.70000000000000018</c:v>
                </c:pt>
                <c:pt idx="7" formatCode="0.0">
                  <c:v>0.8</c:v>
                </c:pt>
                <c:pt idx="8" formatCode="0.0">
                  <c:v>1</c:v>
                </c:pt>
                <c:pt idx="9" formatCode="0.0">
                  <c:v>1</c:v>
                </c:pt>
              </c:numCache>
            </c:numRef>
          </c:val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Stressalternativ 2 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5" formatCode="0.0">
                  <c:v>0.8</c:v>
                </c:pt>
                <c:pt idx="6" formatCode="0.0">
                  <c:v>0.1</c:v>
                </c:pt>
                <c:pt idx="7" formatCode="0.0">
                  <c:v>0</c:v>
                </c:pt>
                <c:pt idx="8" formatCode="0.0">
                  <c:v>-0.2</c:v>
                </c:pt>
                <c:pt idx="9" formatCode="0.0">
                  <c:v>0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2 (Tapsgrad 55 %)</c:v>
                </c:pt>
              </c:strCache>
            </c:strRef>
          </c:tx>
          <c:spPr>
            <a:ln>
              <a:solidFill>
                <a:srgbClr val="993300"/>
              </a:solidFill>
              <a:prstDash val="sysDot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5" formatCode="0.0">
                  <c:v>0.8</c:v>
                </c:pt>
                <c:pt idx="6" formatCode="0.0">
                  <c:v>0</c:v>
                </c:pt>
                <c:pt idx="7" formatCode="0.0">
                  <c:v>-0.2</c:v>
                </c:pt>
                <c:pt idx="8" formatCode="0.0">
                  <c:v>-0.6000000000000002</c:v>
                </c:pt>
                <c:pt idx="9" formatCode="0.0">
                  <c:v>-0.3000000000000001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Stressalternativ 2 (Tapsgrad 45 %)</c:v>
                </c:pt>
              </c:strCache>
            </c:strRef>
          </c:tx>
          <c:spPr>
            <a:ln>
              <a:solidFill>
                <a:srgbClr val="9BBB59"/>
              </a:solidFill>
              <a:prstDash val="sysDot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5" formatCode="0.0">
                  <c:v>0.8</c:v>
                </c:pt>
                <c:pt idx="6" formatCode="0.0">
                  <c:v>0.1</c:v>
                </c:pt>
                <c:pt idx="7" formatCode="0.0">
                  <c:v>-0.1</c:v>
                </c:pt>
                <c:pt idx="8" formatCode="0.0">
                  <c:v>-0.4</c:v>
                </c:pt>
                <c:pt idx="9" formatCode="0.0">
                  <c:v>-0.1</c:v>
                </c:pt>
              </c:numCache>
            </c:numRef>
          </c:val>
        </c:ser>
        <c:ser>
          <c:idx val="4"/>
          <c:order val="6"/>
          <c:tx>
            <c:strRef>
              <c:f>Sheet1!$F$1</c:f>
              <c:strCache>
                <c:ptCount val="1"/>
                <c:pt idx="0">
                  <c:v>Stressalternativ 2 (Tapsgrad 20 %)</c:v>
                </c:pt>
              </c:strCache>
            </c:strRef>
          </c:tx>
          <c:spPr>
            <a:ln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5" formatCode="0.0">
                  <c:v>0.8</c:v>
                </c:pt>
                <c:pt idx="6" formatCode="0.0">
                  <c:v>0.3000000000000001</c:v>
                </c:pt>
                <c:pt idx="7" formatCode="0.0">
                  <c:v>0.2</c:v>
                </c:pt>
                <c:pt idx="8" formatCode="0.0">
                  <c:v>0.1</c:v>
                </c:pt>
                <c:pt idx="9" formatCode="0.0">
                  <c:v>0.4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Sheet1!$I$2:$I$11</c:f>
              <c:numCache>
                <c:formatCode>General</c:formatCode>
                <c:ptCount val="10"/>
              </c:numCache>
            </c:numRef>
          </c:val>
        </c:ser>
        <c:marker val="1"/>
        <c:axId val="213646336"/>
        <c:axId val="213664512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Sheet1!$A$2:$A$12</c:f>
              <c:numCache>
                <c:formatCode>d/m/yy;@</c:formatCode>
                <c:ptCount val="11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</c:ser>
        <c:marker val="1"/>
        <c:axId val="213796352"/>
        <c:axId val="213666048"/>
      </c:lineChart>
      <c:dateAx>
        <c:axId val="213646336"/>
        <c:scaling>
          <c:orientation val="minMax"/>
          <c:max val="41640"/>
          <c:min val="38353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664512"/>
        <c:crossesAt val="-2"/>
        <c:lblOffset val="100"/>
        <c:baseTimeUnit val="days"/>
        <c:majorUnit val="2"/>
        <c:majorTimeUnit val="years"/>
        <c:minorUnit val="48"/>
        <c:minorTimeUnit val="months"/>
      </c:dateAx>
      <c:valAx>
        <c:axId val="213664512"/>
        <c:scaling>
          <c:orientation val="minMax"/>
          <c:max val="2"/>
          <c:min val="-2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646336"/>
        <c:crosses val="autoZero"/>
        <c:crossBetween val="between"/>
        <c:majorUnit val="1"/>
      </c:valAx>
      <c:valAx>
        <c:axId val="213666048"/>
        <c:scaling>
          <c:orientation val="minMax"/>
          <c:max val="2"/>
          <c:min val="-2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3796352"/>
        <c:crosses val="max"/>
        <c:crossBetween val="between"/>
        <c:majorUnit val="1"/>
        <c:minorUnit val="0.1"/>
      </c:valAx>
      <c:dateAx>
        <c:axId val="213796352"/>
        <c:scaling>
          <c:orientation val="minMax"/>
        </c:scaling>
        <c:axPos val="b"/>
        <c:numFmt formatCode="d/m/yy;@" sourceLinked="1"/>
        <c:majorTickMark val="none"/>
        <c:tickLblPos val="none"/>
        <c:crossAx val="213666048"/>
        <c:crossesAt val="0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6002314814814925E-2"/>
          <c:y val="0.58885631443298958"/>
          <c:w val="0.56531481481481483"/>
          <c:h val="0.25106887170676001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2248906386701682E-2"/>
          <c:y val="2.2989298745898886E-2"/>
          <c:w val="0.89550218722659658"/>
          <c:h val="0.82361827033219481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8.3000000000000007</c:v>
                </c:pt>
                <c:pt idx="1">
                  <c:v>7.3</c:v>
                </c:pt>
                <c:pt idx="2">
                  <c:v>8.3000000000000007</c:v>
                </c:pt>
                <c:pt idx="3">
                  <c:v>7.6</c:v>
                </c:pt>
                <c:pt idx="4">
                  <c:v>9.1</c:v>
                </c:pt>
                <c:pt idx="5">
                  <c:v>10.7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 w="28575" cmpd="sng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10.6</c:v>
                </c:pt>
                <c:pt idx="7" formatCode="0.0">
                  <c:v>10.4</c:v>
                </c:pt>
                <c:pt idx="8" formatCode="0.0">
                  <c:v>10.5</c:v>
                </c:pt>
                <c:pt idx="9" formatCode="0.0">
                  <c:v>10.6</c:v>
                </c:pt>
              </c:numCache>
            </c:numRef>
          </c:val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Stressalternativ 2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9.5</c:v>
                </c:pt>
                <c:pt idx="8" formatCode="0.0">
                  <c:v>9.1</c:v>
                </c:pt>
                <c:pt idx="9" formatCode="0.0">
                  <c:v>9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2 (Tapsgrad 55 %)</c:v>
                </c:pt>
              </c:strCache>
            </c:strRef>
          </c:tx>
          <c:spPr>
            <a:ln>
              <a:solidFill>
                <a:srgbClr val="993300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9.9</c:v>
                </c:pt>
                <c:pt idx="7" formatCode="0.0">
                  <c:v>9.2000000000000011</c:v>
                </c:pt>
                <c:pt idx="8" formatCode="0.0">
                  <c:v>8.4</c:v>
                </c:pt>
                <c:pt idx="9" formatCode="0.0">
                  <c:v>7.9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Stressalternativ 2 (Tapsgrad 45 %)</c:v>
                </c:pt>
              </c:strCache>
            </c:strRef>
          </c:tx>
          <c:spPr>
            <a:ln>
              <a:solidFill>
                <a:schemeClr val="accent3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Sheet1!$H$2:$H$11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9.4</c:v>
                </c:pt>
                <c:pt idx="8" formatCode="0.0">
                  <c:v>8.9</c:v>
                </c:pt>
                <c:pt idx="9" formatCode="0.0">
                  <c:v>8.7000000000000011</c:v>
                </c:pt>
              </c:numCache>
            </c:numRef>
          </c:val>
        </c:ser>
        <c:ser>
          <c:idx val="4"/>
          <c:order val="6"/>
          <c:tx>
            <c:strRef>
              <c:f>Sheet1!$F$1</c:f>
              <c:strCache>
                <c:ptCount val="1"/>
                <c:pt idx="0">
                  <c:v>Stressalternativ 2 (Tapsgrad 20 %)</c:v>
                </c:pt>
              </c:strCache>
            </c:strRef>
          </c:tx>
          <c:spPr>
            <a:ln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10.1</c:v>
                </c:pt>
                <c:pt idx="7" formatCode="0.0">
                  <c:v>9.8000000000000007</c:v>
                </c:pt>
                <c:pt idx="8" formatCode="0.0">
                  <c:v>9.8000000000000007</c:v>
                </c:pt>
                <c:pt idx="9" formatCode="0.0">
                  <c:v>9.9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Sheet1!$I$2:$I$11</c:f>
              <c:numCache>
                <c:formatCode>General</c:formatCode>
                <c:ptCount val="10"/>
              </c:numCache>
            </c:numRef>
          </c:val>
        </c:ser>
        <c:marker val="1"/>
        <c:axId val="218389120"/>
        <c:axId val="218388736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218401792"/>
        <c:axId val="218400256"/>
      </c:lineChart>
      <c:dateAx>
        <c:axId val="218389120"/>
        <c:scaling>
          <c:orientation val="minMax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8388736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218388736"/>
        <c:scaling>
          <c:orientation val="minMax"/>
          <c:max val="12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8389120"/>
        <c:crosses val="autoZero"/>
        <c:crossBetween val="between"/>
        <c:majorUnit val="2"/>
      </c:valAx>
      <c:valAx>
        <c:axId val="218400256"/>
        <c:scaling>
          <c:orientation val="minMax"/>
          <c:max val="12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218401792"/>
        <c:crosses val="max"/>
        <c:crossBetween val="between"/>
      </c:valAx>
      <c:dateAx>
        <c:axId val="218401792"/>
        <c:scaling>
          <c:orientation val="minMax"/>
        </c:scaling>
        <c:axPos val="b"/>
        <c:numFmt formatCode="d/m/yy;@" sourceLinked="1"/>
        <c:majorTickMark val="none"/>
        <c:tickLblPos val="none"/>
        <c:crossAx val="218400256"/>
        <c:crossesAt val="4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7"/>
        <c:delete val="1"/>
      </c:legendEntry>
      <c:layout>
        <c:manualLayout>
          <c:xMode val="edge"/>
          <c:yMode val="edge"/>
          <c:x val="9.0701388888889123E-2"/>
          <c:y val="0.58885631443298958"/>
          <c:w val="0.55061574074074049"/>
          <c:h val="0.25106887170676001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6564583333333522E-2"/>
          <c:y val="4.2755942153493813E-2"/>
          <c:w val="0.89550218722659658"/>
          <c:h val="0.8236182703322000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Sheet1!$B$2:$B$18</c:f>
              <c:numCache>
                <c:formatCode>0.0</c:formatCode>
                <c:ptCount val="17"/>
                <c:pt idx="0">
                  <c:v>2.8</c:v>
                </c:pt>
                <c:pt idx="1">
                  <c:v>2.2999999999999998</c:v>
                </c:pt>
                <c:pt idx="2">
                  <c:v>2</c:v>
                </c:pt>
                <c:pt idx="3">
                  <c:v>2.2000000000000002</c:v>
                </c:pt>
                <c:pt idx="4">
                  <c:v>2.6</c:v>
                </c:pt>
                <c:pt idx="5">
                  <c:v>3.2</c:v>
                </c:pt>
                <c:pt idx="6">
                  <c:v>2.4</c:v>
                </c:pt>
                <c:pt idx="7">
                  <c:v>1.6</c:v>
                </c:pt>
                <c:pt idx="8">
                  <c:v>1</c:v>
                </c:pt>
                <c:pt idx="9">
                  <c:v>0.8</c:v>
                </c:pt>
                <c:pt idx="10">
                  <c:v>0.9</c:v>
                </c:pt>
                <c:pt idx="11">
                  <c:v>1.7</c:v>
                </c:pt>
                <c:pt idx="12">
                  <c:v>1.9000000000000001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Stressalternativ 2 (oljepris 140 dollar)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12" formatCode="0.0">
                  <c:v>1.9000000000000001</c:v>
                </c:pt>
                <c:pt idx="13" formatCode="0.0">
                  <c:v>1.8</c:v>
                </c:pt>
                <c:pt idx="14" formatCode="0.0">
                  <c:v>2.4</c:v>
                </c:pt>
                <c:pt idx="15" formatCode="0.0">
                  <c:v>3.6</c:v>
                </c:pt>
                <c:pt idx="16" formatCode="0.0">
                  <c:v>4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Stressalternativ 2 (oljepris som i FS 2/10, 50 dollar)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12" formatCode="0.0">
                  <c:v>1.9000000000000001</c:v>
                </c:pt>
                <c:pt idx="13" formatCode="0.0">
                  <c:v>2.2000000000000002</c:v>
                </c:pt>
                <c:pt idx="14" formatCode="0.0">
                  <c:v>2.9</c:v>
                </c:pt>
                <c:pt idx="15" formatCode="0.0">
                  <c:v>4.3</c:v>
                </c:pt>
                <c:pt idx="16" formatCode="0.0">
                  <c:v>4.8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Stressalternativ 2 (oljepris som i ref.banen)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  <c:pt idx="12" formatCode="0.0">
                  <c:v>1.9000000000000001</c:v>
                </c:pt>
                <c:pt idx="13" formatCode="0.0">
                  <c:v>1.9000000000000001</c:v>
                </c:pt>
                <c:pt idx="14" formatCode="0.0">
                  <c:v>2.5</c:v>
                </c:pt>
                <c:pt idx="15" formatCode="0.0">
                  <c:v>3.7</c:v>
                </c:pt>
                <c:pt idx="16" formatCode="0.0">
                  <c:v>4.0999999999999996</c:v>
                </c:pt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</c:strCache>
            </c:strRef>
          </c:tx>
          <c:spPr>
            <a:ln>
              <a:solidFill>
                <a:srgbClr val="666699"/>
              </a:solidFill>
              <a:prstDash val="sys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>
              <a:solidFill>
                <a:schemeClr val="accent3"/>
              </a:solidFill>
              <a:prstDash val="lg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Sheet1!$I$7:$I$22</c:f>
              <c:numCache>
                <c:formatCode>General</c:formatCode>
                <c:ptCount val="16"/>
              </c:numCache>
            </c:numRef>
          </c:val>
        </c:ser>
        <c:marker val="1"/>
        <c:axId val="218630016"/>
        <c:axId val="218631552"/>
      </c:lineChart>
      <c:lineChart>
        <c:grouping val="standard"/>
        <c:ser>
          <c:idx val="0"/>
          <c:order val="5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</c:numCache>
            </c:numRef>
          </c:val>
        </c:ser>
        <c:marker val="1"/>
        <c:axId val="218651264"/>
        <c:axId val="218649728"/>
      </c:lineChart>
      <c:dateAx>
        <c:axId val="218630016"/>
        <c:scaling>
          <c:orientation val="minMax"/>
          <c:max val="41640"/>
          <c:min val="35796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218631552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218631552"/>
        <c:scaling>
          <c:orientation val="minMax"/>
          <c:max val="6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218630016"/>
        <c:crosses val="autoZero"/>
        <c:crossBetween val="between"/>
        <c:majorUnit val="2"/>
        <c:minorUnit val="0.5"/>
      </c:valAx>
      <c:valAx>
        <c:axId val="218649728"/>
        <c:scaling>
          <c:orientation val="minMax"/>
          <c:max val="6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218651264"/>
        <c:crosses val="max"/>
        <c:crossBetween val="between"/>
        <c:majorUnit val="2"/>
        <c:minorUnit val="0.5"/>
      </c:valAx>
      <c:dateAx>
        <c:axId val="218651264"/>
        <c:scaling>
          <c:orientation val="minMax"/>
        </c:scaling>
        <c:axPos val="t"/>
        <c:numFmt formatCode="d/m/yy;@" sourceLinked="1"/>
        <c:majorTickMark val="none"/>
        <c:tickLblPos val="none"/>
        <c:crossAx val="218649728"/>
        <c:crosses val="max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0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1736111111111186E-2"/>
          <c:y val="7.2737686139748181E-2"/>
          <c:w val="0.79704259259259336"/>
          <c:h val="0.20345146048110077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6564583333333522E-2"/>
          <c:y val="4.2755942153493813E-2"/>
          <c:w val="0.89550218722659658"/>
          <c:h val="0.8236182703322000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Sheet1!$B$2:$B$18</c:f>
              <c:numCache>
                <c:formatCode>0.0</c:formatCode>
                <c:ptCount val="17"/>
                <c:pt idx="0">
                  <c:v>2.8</c:v>
                </c:pt>
                <c:pt idx="1">
                  <c:v>2.2999999999999998</c:v>
                </c:pt>
                <c:pt idx="2">
                  <c:v>2</c:v>
                </c:pt>
                <c:pt idx="3">
                  <c:v>2.2000000000000002</c:v>
                </c:pt>
                <c:pt idx="4">
                  <c:v>2.6</c:v>
                </c:pt>
                <c:pt idx="5">
                  <c:v>3.2</c:v>
                </c:pt>
                <c:pt idx="6">
                  <c:v>2.4</c:v>
                </c:pt>
                <c:pt idx="7">
                  <c:v>1.6</c:v>
                </c:pt>
                <c:pt idx="8">
                  <c:v>1</c:v>
                </c:pt>
                <c:pt idx="9">
                  <c:v>0.8</c:v>
                </c:pt>
                <c:pt idx="10">
                  <c:v>0.9</c:v>
                </c:pt>
                <c:pt idx="11">
                  <c:v>1.7</c:v>
                </c:pt>
                <c:pt idx="12">
                  <c:v>1.9000000000000001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Stressalternativ 2 (offentlig konsum som i referansebanen)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12" formatCode="0.0">
                  <c:v>1.9000000000000001</c:v>
                </c:pt>
                <c:pt idx="13" formatCode="0.0">
                  <c:v>1.8</c:v>
                </c:pt>
                <c:pt idx="14" formatCode="0.0">
                  <c:v>2.4</c:v>
                </c:pt>
                <c:pt idx="15" formatCode="0.0">
                  <c:v>3.6</c:v>
                </c:pt>
                <c:pt idx="16" formatCode="0.0">
                  <c:v>4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Stressalternativ 2 (økt offentlig konsum)</c:v>
                </c:pt>
              </c:strCache>
            </c:strRef>
          </c:tx>
          <c:spPr>
            <a:ln>
              <a:solidFill>
                <a:srgbClr val="666699"/>
              </a:solidFill>
              <a:prstDash val="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12" formatCode="0.0">
                  <c:v>1.9000000000000001</c:v>
                </c:pt>
                <c:pt idx="13" formatCode="0.0">
                  <c:v>1.7</c:v>
                </c:pt>
                <c:pt idx="14" formatCode="0.0">
                  <c:v>2.1</c:v>
                </c:pt>
                <c:pt idx="15" formatCode="0.0">
                  <c:v>3.2</c:v>
                </c:pt>
                <c:pt idx="16" formatCode="0.0">
                  <c:v>3.9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</c:strCache>
            </c:strRef>
          </c:tx>
          <c:spPr>
            <a:ln>
              <a:solidFill>
                <a:srgbClr val="993300"/>
              </a:solidFill>
              <a:prstDash val="sys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</c:strCache>
            </c:strRef>
          </c:tx>
          <c:spPr>
            <a:ln>
              <a:solidFill>
                <a:srgbClr val="666699"/>
              </a:solidFill>
              <a:prstDash val="sys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>
              <a:solidFill>
                <a:schemeClr val="accent3"/>
              </a:solidFill>
              <a:prstDash val="lg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Sheet1!$I$7:$I$22</c:f>
              <c:numCache>
                <c:formatCode>General</c:formatCode>
                <c:ptCount val="16"/>
              </c:numCache>
            </c:numRef>
          </c:val>
        </c:ser>
        <c:marker val="1"/>
        <c:axId val="218655744"/>
        <c:axId val="218964736"/>
      </c:lineChart>
      <c:lineChart>
        <c:grouping val="standard"/>
        <c:ser>
          <c:idx val="0"/>
          <c:order val="5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Sheet1!$A$2:$A$19</c:f>
              <c:numCache>
                <c:formatCode>d/m/yy;@</c:formatCode>
                <c:ptCount val="18"/>
                <c:pt idx="0">
                  <c:v>35796</c:v>
                </c:pt>
                <c:pt idx="1">
                  <c:v>36161</c:v>
                </c:pt>
                <c:pt idx="2">
                  <c:v>36526</c:v>
                </c:pt>
                <c:pt idx="3">
                  <c:v>36892</c:v>
                </c:pt>
                <c:pt idx="4">
                  <c:v>37257</c:v>
                </c:pt>
                <c:pt idx="5">
                  <c:v>37622</c:v>
                </c:pt>
                <c:pt idx="6">
                  <c:v>37987</c:v>
                </c:pt>
                <c:pt idx="7">
                  <c:v>38353</c:v>
                </c:pt>
                <c:pt idx="8">
                  <c:v>38718</c:v>
                </c:pt>
                <c:pt idx="9">
                  <c:v>39083</c:v>
                </c:pt>
                <c:pt idx="10">
                  <c:v>39448</c:v>
                </c:pt>
                <c:pt idx="11">
                  <c:v>39814</c:v>
                </c:pt>
                <c:pt idx="12">
                  <c:v>40179</c:v>
                </c:pt>
                <c:pt idx="13">
                  <c:v>40544</c:v>
                </c:pt>
                <c:pt idx="14">
                  <c:v>40909</c:v>
                </c:pt>
                <c:pt idx="15">
                  <c:v>41275</c:v>
                </c:pt>
                <c:pt idx="16">
                  <c:v>41640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</c:numCache>
            </c:numRef>
          </c:val>
        </c:ser>
        <c:marker val="1"/>
        <c:axId val="218976256"/>
        <c:axId val="218966272"/>
      </c:lineChart>
      <c:dateAx>
        <c:axId val="218655744"/>
        <c:scaling>
          <c:orientation val="minMax"/>
          <c:max val="41640"/>
          <c:min val="35796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218964736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218964736"/>
        <c:scaling>
          <c:orientation val="minMax"/>
          <c:max val="6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218655744"/>
        <c:crosses val="autoZero"/>
        <c:crossBetween val="between"/>
        <c:majorUnit val="2"/>
        <c:minorUnit val="0.5"/>
      </c:valAx>
      <c:valAx>
        <c:axId val="218966272"/>
        <c:scaling>
          <c:orientation val="minMax"/>
          <c:max val="6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 sz="1200" baseline="0">
                <a:latin typeface="Univers LT 45 Light" pitchFamily="2" charset="0"/>
              </a:defRPr>
            </a:pPr>
            <a:endParaRPr lang="en-US"/>
          </a:p>
        </c:txPr>
        <c:crossAx val="218976256"/>
        <c:crosses val="max"/>
        <c:crossBetween val="between"/>
        <c:majorUnit val="2"/>
        <c:minorUnit val="0.5"/>
      </c:valAx>
      <c:dateAx>
        <c:axId val="218976256"/>
        <c:scaling>
          <c:orientation val="minMax"/>
        </c:scaling>
        <c:axPos val="t"/>
        <c:numFmt formatCode="d/m/yy;@" sourceLinked="1"/>
        <c:majorTickMark val="none"/>
        <c:tickLblPos val="none"/>
        <c:crossAx val="218966272"/>
        <c:crosses val="max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0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7.7960185185185271E-2"/>
          <c:y val="5.0007159221076784E-2"/>
          <c:w val="0.86465833333333808"/>
          <c:h val="0.14889819587628991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2" rIns="86202" bIns="431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2" rIns="86202" bIns="43102" rtlCol="0"/>
          <a:lstStyle>
            <a:lvl1pPr algn="r">
              <a:defRPr sz="1200"/>
            </a:lvl1pPr>
          </a:lstStyle>
          <a:p>
            <a:fld id="{8B07BDBE-DE6F-4C40-A4A0-3D6BA84C36C3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2463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2" rIns="86202" bIns="431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2" rIns="86202" bIns="431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773680" cy="434340"/>
          </a:xfrm>
          <a:prstGeom prst="rect">
            <a:avLst/>
          </a:prstGeom>
        </p:spPr>
        <p:txBody>
          <a:bodyPr vert="horz" lIns="86202" tIns="43102" rIns="86202" bIns="431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3"/>
            <a:ext cx="2773680" cy="434340"/>
          </a:xfrm>
          <a:prstGeom prst="rect">
            <a:avLst/>
          </a:prstGeom>
        </p:spPr>
        <p:txBody>
          <a:bodyPr vert="horz" lIns="86202" tIns="43102" rIns="86202" bIns="43102" rtlCol="0" anchor="b"/>
          <a:lstStyle>
            <a:lvl1pPr algn="r">
              <a:defRPr sz="1200"/>
            </a:lvl1pPr>
          </a:lstStyle>
          <a:p>
            <a:fld id="{3DA4C73D-0BC8-4345-AD0C-1BB326B21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8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	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10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472" y="2143116"/>
            <a:ext cx="7772400" cy="869947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Tittel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foredraget</a:t>
            </a:r>
            <a:r>
              <a:rPr lang="en-US" dirty="0" smtClean="0"/>
              <a:t>/</a:t>
            </a:r>
            <a:r>
              <a:rPr lang="en-US" dirty="0" err="1" smtClean="0"/>
              <a:t>møtet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472" y="3143248"/>
            <a:ext cx="6400800" cy="47149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Forfatternavn, sted, dato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white"/>
                </a:solidFill>
              </a:rPr>
              <a:t>Norges Bank Finansiell stabilitet 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nnteks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7546" y="6440934"/>
            <a:ext cx="9160172" cy="425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6176" y="6468364"/>
            <a:ext cx="3822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Univers LT 45 Light" pitchFamily="2" charset="0"/>
              </a:defRPr>
            </a:lvl1pPr>
          </a:lstStyle>
          <a:p>
            <a:r>
              <a:rPr lang="nb-NO" dirty="0" smtClean="0">
                <a:solidFill>
                  <a:prstClr val="white"/>
                </a:solidFill>
              </a:rPr>
              <a:t>Norges Bank Finansiell stabilitet 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468494"/>
            <a:ext cx="40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Univers LT 45 Light" pitchFamily="2" charset="0"/>
              </a:defRPr>
            </a:lvl1pPr>
          </a:lstStyle>
          <a:p>
            <a:fld id="{651490B6-1A46-4866-9019-0CD37EE152CF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Univers LT 45 Ligh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3200" kern="1200">
          <a:solidFill>
            <a:schemeClr val="tx1"/>
          </a:solidFill>
          <a:latin typeface="Univers LT 45 Ligh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800" kern="1200">
          <a:solidFill>
            <a:schemeClr val="tx1"/>
          </a:solidFill>
          <a:latin typeface="Univers LT 45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400" kern="1200">
          <a:solidFill>
            <a:schemeClr val="tx1"/>
          </a:solidFill>
          <a:latin typeface="Univers LT 45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Univers LT 45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Univers LT 45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r>
              <a:rPr lang="nb-NO" sz="2800" dirty="0" smtClean="0">
                <a:solidFill>
                  <a:srgbClr val="002060"/>
                </a:solidFill>
              </a:rPr>
              <a:t>Figurer til artikkelen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Utdyping</a:t>
            </a:r>
            <a:r>
              <a:rPr lang="en-US" dirty="0" smtClean="0">
                <a:solidFill>
                  <a:srgbClr val="002060"/>
                </a:solidFill>
              </a:rPr>
              <a:t> av </a:t>
            </a:r>
            <a:r>
              <a:rPr lang="en-US" dirty="0" err="1" smtClean="0">
                <a:solidFill>
                  <a:srgbClr val="002060"/>
                </a:solidFill>
              </a:rPr>
              <a:t>stresstestene</a:t>
            </a:r>
            <a:r>
              <a:rPr lang="en-US" dirty="0" smtClean="0">
                <a:solidFill>
                  <a:srgbClr val="002060"/>
                </a:solidFill>
              </a:rPr>
              <a:t> i </a:t>
            </a:r>
            <a:r>
              <a:rPr lang="en-US" dirty="0" err="1" smtClean="0">
                <a:solidFill>
                  <a:srgbClr val="002060"/>
                </a:solidFill>
              </a:rPr>
              <a:t>Finansiell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stabilitet</a:t>
            </a:r>
            <a:r>
              <a:rPr lang="en-US" dirty="0" smtClean="0">
                <a:solidFill>
                  <a:srgbClr val="002060"/>
                </a:solidFill>
              </a:rPr>
              <a:t> 1/11</a:t>
            </a:r>
          </a:p>
          <a:p>
            <a:r>
              <a:rPr lang="nb-NO" sz="2800" dirty="0" smtClean="0">
                <a:solidFill>
                  <a:srgbClr val="002060"/>
                </a:solidFill>
              </a:rPr>
              <a:t>Av </a:t>
            </a:r>
            <a:r>
              <a:rPr lang="da-DK" sz="2800" dirty="0" smtClean="0">
                <a:solidFill>
                  <a:srgbClr val="002060"/>
                </a:solidFill>
              </a:rPr>
              <a:t>Rønnaug Melle Johansen og Cathrine B. Træe</a:t>
            </a:r>
          </a:p>
          <a:p>
            <a:r>
              <a:rPr lang="nb-NO" sz="2800" dirty="0" smtClean="0">
                <a:solidFill>
                  <a:srgbClr val="002060"/>
                </a:solidFill>
              </a:rPr>
              <a:t>i</a:t>
            </a:r>
            <a:r>
              <a:rPr lang="nb-NO" sz="2800" dirty="0" smtClean="0">
                <a:solidFill>
                  <a:srgbClr val="002060"/>
                </a:solidFill>
              </a:rPr>
              <a:t> Penger og Kreditt 1/11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83619" y="4249251"/>
            <a:ext cx="403244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</a:p>
          <a:p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86666" y="815446"/>
            <a:ext cx="4501558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spc="-10" dirty="0" smtClean="0">
                <a:solidFill>
                  <a:prstClr val="black"/>
                </a:solidFill>
                <a:latin typeface="Univers LT 45 Light" pitchFamily="2" charset="0"/>
                <a:ea typeface="+mj-ea"/>
              </a:rPr>
              <a:t>Figur 2 </a:t>
            </a:r>
            <a:r>
              <a:rPr lang="nb-NO" sz="1200" spc="-10" dirty="0" err="1" smtClean="0">
                <a:solidFill>
                  <a:prstClr val="black"/>
                </a:solidFill>
                <a:latin typeface="Univers LT 45 Light" pitchFamily="2" charset="0"/>
              </a:rPr>
              <a:t>Problemlån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 i stressalternativ 2 ved ulike forutsetninger for offentlig konsum. Prosent av brutto utlån. Årstall. 1998–2014</a:t>
            </a:r>
            <a:r>
              <a:rPr lang="nb-NO" sz="1200" spc="-10" baseline="30000" dirty="0" smtClean="0">
                <a:solidFill>
                  <a:prstClr val="black"/>
                </a:solidFill>
                <a:latin typeface="Univers LT 45 Light" pitchFamily="2" charset="0"/>
              </a:rPr>
              <a:t>1)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 </a:t>
            </a:r>
            <a:endParaRPr lang="nb-NO" sz="1200" spc="-10" dirty="0">
              <a:solidFill>
                <a:prstClr val="black"/>
              </a:solidFill>
              <a:latin typeface="Univers LT 45 Light" pitchFamily="2" charset="0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83619" y="4249251"/>
            <a:ext cx="403244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</a:p>
          <a:p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86666" y="815446"/>
            <a:ext cx="4429550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spc="-10" dirty="0" smtClean="0">
                <a:solidFill>
                  <a:prstClr val="black"/>
                </a:solidFill>
                <a:latin typeface="Univers LT 45 Light" pitchFamily="2" charset="0"/>
                <a:ea typeface="+mj-ea"/>
              </a:rPr>
              <a:t>Figur 1 </a:t>
            </a:r>
            <a:r>
              <a:rPr lang="nb-NO" sz="1200" spc="-10" dirty="0" err="1" smtClean="0">
                <a:solidFill>
                  <a:prstClr val="black"/>
                </a:solidFill>
                <a:latin typeface="Univers LT 45 Light" pitchFamily="2" charset="0"/>
              </a:rPr>
              <a:t>Problemlån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 i stressalternativ for husholdninger og foretak. Prosent av brutto utlån til sektoren. Årstall. 1998–2014</a:t>
            </a:r>
            <a:r>
              <a:rPr lang="nb-NO" sz="1200" spc="-10" baseline="30000" dirty="0" smtClean="0">
                <a:solidFill>
                  <a:prstClr val="black"/>
                </a:solidFill>
                <a:latin typeface="Univers LT 45 Light" pitchFamily="2" charset="0"/>
              </a:rPr>
              <a:t>1)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 </a:t>
            </a:r>
            <a:endParaRPr lang="nb-NO" sz="1200" spc="-10" dirty="0">
              <a:solidFill>
                <a:prstClr val="black"/>
              </a:solidFill>
              <a:latin typeface="Univers LT 45 Light" pitchFamily="2" charset="0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87263" y="1052736"/>
            <a:ext cx="3786214" cy="518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Tap i stresstestene. Prosent av brutto utlån.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1987–2014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070770" y="4232240"/>
            <a:ext cx="4733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Alle banker. Fremskrivinger for 2011–2014 for DnB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NOR Bank,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Sparebanken 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Inkluderer tap i skipsfart og til de baltiske landene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123728" y="4263479"/>
            <a:ext cx="4071966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 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Finanstilsynet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og Norges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90722" y="980728"/>
            <a:ext cx="4569510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spc="-10" dirty="0" smtClean="0">
                <a:solidFill>
                  <a:prstClr val="black"/>
                </a:solidFill>
                <a:latin typeface="Univers LT 45 Light" pitchFamily="2" charset="0"/>
              </a:rPr>
              <a:t>Figur 3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Vektet kredittvekst til foretak (K3) og husholdninger (K2).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80728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4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kjernekapitaldekning i stressalternativ 1.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129060" y="4275673"/>
            <a:ext cx="4459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NOR Bank,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Sparebanken 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Finanstilsynet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87262" y="980728"/>
            <a:ext cx="4500961" cy="518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5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kjernekapitaldekning i stressalternativ 2.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123728" y="4232240"/>
            <a:ext cx="4608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NOR Bank,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Sparebanken 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Finanstilsynet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119296" y="908720"/>
            <a:ext cx="4252903" cy="662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6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resultater etter skatt i stressalternativ 2.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061245" y="4203665"/>
            <a:ext cx="4608512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NOR Bank,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Sparebanken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Finanstilsynet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95153" y="4221088"/>
            <a:ext cx="4392488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NOR Bank,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Sparebanken 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Finanstilsynet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95152" y="908720"/>
            <a:ext cx="4277047" cy="662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7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kjernekapitaldekning i stressalternativ 2.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83619" y="4249251"/>
            <a:ext cx="403244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</a:p>
          <a:p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86666" y="815446"/>
            <a:ext cx="4501558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  <a:ea typeface="+mj-ea"/>
              </a:rPr>
              <a:t>Figur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Problemlån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i stressalternativ 2 ved ulike  forutsetninger for oljeprisen. Prosent av brutto utlån. Årstall.1998–2014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T_ norsk_ PowerPointmal">
  <a:themeElements>
    <a:clrScheme name="NB_FST fa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666699"/>
      </a:accent1>
      <a:accent2>
        <a:srgbClr val="FF9900"/>
      </a:accent2>
      <a:accent3>
        <a:srgbClr val="993300"/>
      </a:accent3>
      <a:accent4>
        <a:srgbClr val="339966"/>
      </a:accent4>
      <a:accent5>
        <a:srgbClr val="000000"/>
      </a:accent5>
      <a:accent6>
        <a:srgbClr val="C2C2C2"/>
      </a:accent6>
      <a:hlink>
        <a:srgbClr val="0000FF"/>
      </a:hlink>
      <a:folHlink>
        <a:srgbClr val="800080"/>
      </a:folHlink>
    </a:clrScheme>
    <a:fontScheme name="Norges Bank fonter">
      <a:majorFont>
        <a:latin typeface="Univers 45 Light"/>
        <a:ea typeface="ヒラギノ角ゴ Pro W3"/>
        <a:cs typeface=""/>
      </a:majorFont>
      <a:minorFont>
        <a:latin typeface="Univers 45 Ligh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72A6"/>
    </a:accent1>
    <a:accent2>
      <a:srgbClr val="B81204"/>
    </a:accent2>
    <a:accent3>
      <a:srgbClr val="8FBC2B"/>
    </a:accent3>
    <a:accent4>
      <a:srgbClr val="E9851B"/>
    </a:accent4>
    <a:accent5>
      <a:srgbClr val="99CCFF"/>
    </a:accent5>
    <a:accent6>
      <a:srgbClr val="333333"/>
    </a:accent6>
    <a:hlink>
      <a:srgbClr val="0000FF"/>
    </a:hlink>
    <a:folHlink>
      <a:srgbClr val="800080"/>
    </a:folHlink>
  </a:clrScheme>
  <a:fontScheme name="Office Theme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72A6"/>
    </a:accent1>
    <a:accent2>
      <a:srgbClr val="B81204"/>
    </a:accent2>
    <a:accent3>
      <a:srgbClr val="8FBC2B"/>
    </a:accent3>
    <a:accent4>
      <a:srgbClr val="E9851B"/>
    </a:accent4>
    <a:accent5>
      <a:srgbClr val="99CCFF"/>
    </a:accent5>
    <a:accent6>
      <a:srgbClr val="333333"/>
    </a:accent6>
    <a:hlink>
      <a:srgbClr val="0000FF"/>
    </a:hlink>
    <a:folHlink>
      <a:srgbClr val="800080"/>
    </a:folHlink>
  </a:clrScheme>
  <a:fontScheme name="Office Theme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72A6"/>
    </a:accent1>
    <a:accent2>
      <a:srgbClr val="B81204"/>
    </a:accent2>
    <a:accent3>
      <a:srgbClr val="8FBC2B"/>
    </a:accent3>
    <a:accent4>
      <a:srgbClr val="E9851B"/>
    </a:accent4>
    <a:accent5>
      <a:srgbClr val="99CCFF"/>
    </a:accent5>
    <a:accent6>
      <a:srgbClr val="333333"/>
    </a:accent6>
    <a:hlink>
      <a:srgbClr val="0000FF"/>
    </a:hlink>
    <a:folHlink>
      <a:srgbClr val="800080"/>
    </a:folHlink>
  </a:clrScheme>
  <a:fontScheme name="Office Theme">
    <a:majorFont>
      <a:latin typeface="Univers 45 Light"/>
      <a:ea typeface="ヒラギノ角ゴ Pro W3"/>
      <a:cs typeface=""/>
    </a:majorFont>
    <a:minorFont>
      <a:latin typeface="Univers 45 Light"/>
      <a:ea typeface="ヒラギノ角ゴ Pro W3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404</Words>
  <Application>Microsoft Office PowerPoint</Application>
  <PresentationFormat>Skjermfremvisning (4:3)</PresentationFormat>
  <Paragraphs>46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2" baseType="lpstr">
      <vt:lpstr>FST_ norsk_ PowerPointmal</vt:lpstr>
      <vt:lpstr>Office Theme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Gøril Havro</dc:creator>
  <cp:lastModifiedBy>Grethe Frøyland</cp:lastModifiedBy>
  <cp:revision>227</cp:revision>
  <dcterms:created xsi:type="dcterms:W3CDTF">2010-12-08T14:02:40Z</dcterms:created>
  <dcterms:modified xsi:type="dcterms:W3CDTF">2011-12-23T09:53:39Z</dcterms:modified>
</cp:coreProperties>
</file>