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8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78" r:id="rId10"/>
    <p:sldId id="275" r:id="rId11"/>
    <p:sldId id="268" r:id="rId12"/>
    <p:sldId id="274" r:id="rId13"/>
    <p:sldId id="276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AECB84"/>
    <a:srgbClr val="666699"/>
    <a:srgbClr val="FFC000"/>
    <a:srgbClr val="FFC046"/>
    <a:srgbClr val="CC6600"/>
    <a:srgbClr val="9F219F"/>
    <a:srgbClr val="08A03B"/>
    <a:srgbClr val="09BD45"/>
    <a:srgbClr val="99E2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100" d="100"/>
          <a:sy n="100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703E-2"/>
          <c:y val="2.2989298745898886E-2"/>
          <c:w val="0.89550218722659669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8.3000000000000007</c:v>
                </c:pt>
                <c:pt idx="1">
                  <c:v>7.3</c:v>
                </c:pt>
                <c:pt idx="2">
                  <c:v>8.3000000000000007</c:v>
                </c:pt>
                <c:pt idx="3">
                  <c:v>7.6</c:v>
                </c:pt>
                <c:pt idx="4">
                  <c:v>9.1</c:v>
                </c:pt>
                <c:pt idx="5">
                  <c:v>10.7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 FS 2/11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10.3</c:v>
                </c:pt>
                <c:pt idx="8" formatCode="0.0">
                  <c:v>10.4</c:v>
                </c:pt>
                <c:pt idx="9" formatCode="0.0">
                  <c:v>10.6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Referansebane FS 1/11</c:v>
                </c:pt>
              </c:strCache>
            </c:strRef>
          </c:tx>
          <c:spPr>
            <a:ln>
              <a:solidFill>
                <a:srgbClr val="3372A6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10.6</c:v>
                </c:pt>
                <c:pt idx="7" formatCode="0.0">
                  <c:v>10.4</c:v>
                </c:pt>
                <c:pt idx="8" formatCode="0.0">
                  <c:v>10.5</c:v>
                </c:pt>
                <c:pt idx="9" formatCode="0.0">
                  <c:v>10.6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Referansebane FS 2/10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4" formatCode="0.0">
                  <c:v>9.1</c:v>
                </c:pt>
                <c:pt idx="5" formatCode="0.0">
                  <c:v>9.3000000000000007</c:v>
                </c:pt>
                <c:pt idx="6" formatCode="0.0">
                  <c:v>9.4</c:v>
                </c:pt>
                <c:pt idx="7" formatCode="0.0">
                  <c:v>9.5</c:v>
                </c:pt>
                <c:pt idx="8" formatCode="0.0">
                  <c:v>9.5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Referansebane FS 1/10</c:v>
                </c:pt>
              </c:strCache>
            </c:strRef>
          </c:tx>
          <c:spPr>
            <a:ln>
              <a:solidFill>
                <a:srgbClr val="9BBB5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4" formatCode="0.0">
                  <c:v>9.1</c:v>
                </c:pt>
                <c:pt idx="5" formatCode="0.0">
                  <c:v>9.4</c:v>
                </c:pt>
                <c:pt idx="6" formatCode="0.0">
                  <c:v>9.4</c:v>
                </c:pt>
                <c:pt idx="7" formatCode="0.0">
                  <c:v>9.4</c:v>
                </c:pt>
                <c:pt idx="8" formatCode="0.0">
                  <c:v>9.4</c:v>
                </c:pt>
              </c:numCache>
            </c:numRef>
          </c:val>
        </c:ser>
        <c:ser>
          <c:idx val="4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79646"/>
              </a:solidFill>
              <a:prstDash val="sysDot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56100096"/>
        <c:axId val="156101632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155986176"/>
        <c:axId val="155984640"/>
      </c:lineChart>
      <c:dateAx>
        <c:axId val="156100096"/>
        <c:scaling>
          <c:orientation val="minMax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56101632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156101632"/>
        <c:scaling>
          <c:orientation val="minMax"/>
          <c:max val="12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56100096"/>
        <c:crosses val="autoZero"/>
        <c:crossBetween val="between"/>
        <c:majorUnit val="2"/>
      </c:valAx>
      <c:valAx>
        <c:axId val="155984640"/>
        <c:scaling>
          <c:orientation val="minMax"/>
          <c:max val="12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55986176"/>
        <c:crosses val="max"/>
        <c:crossBetween val="between"/>
      </c:valAx>
      <c:dateAx>
        <c:axId val="155986176"/>
        <c:scaling>
          <c:orientation val="minMax"/>
        </c:scaling>
        <c:delete val="1"/>
        <c:axPos val="b"/>
        <c:numFmt formatCode="d/m/yy;@" sourceLinked="1"/>
        <c:majorTickMark val="none"/>
        <c:tickLblPos val="none"/>
        <c:crossAx val="155984640"/>
        <c:crossesAt val="6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1303240740740887E-2"/>
          <c:y val="0.56157968213058596"/>
          <c:w val="0.48302546296296722"/>
          <c:h val="0.28289160939290198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703E-2"/>
          <c:y val="2.2989298745898886E-2"/>
          <c:w val="0.85118148148148165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rgbClr val="3372A6"/>
              </a:solidFill>
              <a:prstDash val="solid"/>
            </a:ln>
          </c:spPr>
          <c:marker>
            <c:symbol val="none"/>
          </c:marker>
          <c:cat>
            <c:strRef>
              <c:f>Sheet1!$A$2:$A$22</c:f>
              <c:strCach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strCache>
            </c:strRef>
          </c:cat>
          <c:val>
            <c:numRef>
              <c:f>Sheet1!$B$2:$B$22</c:f>
              <c:numCache>
                <c:formatCode>0.0</c:formatCode>
                <c:ptCount val="21"/>
                <c:pt idx="0">
                  <c:v>60580</c:v>
                </c:pt>
                <c:pt idx="1">
                  <c:v>-98694</c:v>
                </c:pt>
                <c:pt idx="2">
                  <c:v>-182274</c:v>
                </c:pt>
                <c:pt idx="3">
                  <c:v>2019601</c:v>
                </c:pt>
                <c:pt idx="4">
                  <c:v>-1364504</c:v>
                </c:pt>
                <c:pt idx="5">
                  <c:v>326646</c:v>
                </c:pt>
                <c:pt idx="6">
                  <c:v>-9694</c:v>
                </c:pt>
                <c:pt idx="7">
                  <c:v>-282208</c:v>
                </c:pt>
                <c:pt idx="8">
                  <c:v>-199216</c:v>
                </c:pt>
                <c:pt idx="9">
                  <c:v>293998</c:v>
                </c:pt>
                <c:pt idx="10">
                  <c:v>-3432</c:v>
                </c:pt>
                <c:pt idx="11">
                  <c:v>303845</c:v>
                </c:pt>
                <c:pt idx="12">
                  <c:v>339789</c:v>
                </c:pt>
                <c:pt idx="13">
                  <c:v>896088</c:v>
                </c:pt>
                <c:pt idx="14">
                  <c:v>347124</c:v>
                </c:pt>
                <c:pt idx="15">
                  <c:v>202930</c:v>
                </c:pt>
                <c:pt idx="16">
                  <c:v>-254050</c:v>
                </c:pt>
                <c:pt idx="17">
                  <c:v>-1538509</c:v>
                </c:pt>
                <c:pt idx="18">
                  <c:v>-2349925</c:v>
                </c:pt>
                <c:pt idx="19">
                  <c:v>1772414</c:v>
                </c:pt>
                <c:pt idx="20">
                  <c:v>-413631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Beregning</c:v>
                </c:pt>
              </c:strCache>
            </c:strRef>
          </c:tx>
          <c:spPr>
            <a:ln w="28575" cmpd="sng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strRef>
              <c:f>Sheet1!$A$2:$A$22</c:f>
              <c:strCach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strCache>
            </c:strRef>
          </c:cat>
          <c:val>
            <c:numRef>
              <c:f>Sheet1!$C$2:$C$22</c:f>
              <c:numCache>
                <c:formatCode>0.0</c:formatCode>
                <c:ptCount val="21"/>
                <c:pt idx="0">
                  <c:v>48311.420546655594</c:v>
                </c:pt>
                <c:pt idx="1">
                  <c:v>283529.66391792329</c:v>
                </c:pt>
                <c:pt idx="2">
                  <c:v>33055.156240081684</c:v>
                </c:pt>
                <c:pt idx="3">
                  <c:v>1204135.5243570998</c:v>
                </c:pt>
                <c:pt idx="4">
                  <c:v>-172570.216318044</c:v>
                </c:pt>
                <c:pt idx="5">
                  <c:v>41740.174647998836</c:v>
                </c:pt>
                <c:pt idx="6">
                  <c:v>258761.97039270398</c:v>
                </c:pt>
                <c:pt idx="7">
                  <c:v>284024.74770572589</c:v>
                </c:pt>
                <c:pt idx="8">
                  <c:v>-81616.302086353389</c:v>
                </c:pt>
                <c:pt idx="9">
                  <c:v>-27614.087990760923</c:v>
                </c:pt>
                <c:pt idx="10">
                  <c:v>-372129.99467585038</c:v>
                </c:pt>
                <c:pt idx="11">
                  <c:v>-61032.845792448948</c:v>
                </c:pt>
                <c:pt idx="12">
                  <c:v>-25277.525294355801</c:v>
                </c:pt>
                <c:pt idx="13">
                  <c:v>1221267.8505355911</c:v>
                </c:pt>
                <c:pt idx="14">
                  <c:v>756401.32775385643</c:v>
                </c:pt>
                <c:pt idx="15">
                  <c:v>327580.02097207197</c:v>
                </c:pt>
                <c:pt idx="16">
                  <c:v>-643461.43029097095</c:v>
                </c:pt>
                <c:pt idx="17">
                  <c:v>-1982120.53169944</c:v>
                </c:pt>
                <c:pt idx="18">
                  <c:v>-1446293.6677140812</c:v>
                </c:pt>
                <c:pt idx="19">
                  <c:v>2333319.7036843901</c:v>
                </c:pt>
                <c:pt idx="20">
                  <c:v>237251.62525353199</c:v>
                </c:pt>
              </c:numCache>
            </c:numRef>
          </c:val>
        </c:ser>
        <c:marker val="1"/>
        <c:axId val="189990784"/>
        <c:axId val="189992320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strRef>
              <c:f>Sheet1!$A$2:$A$22</c:f>
              <c:strCach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</c:numCache>
            </c:numRef>
          </c:val>
        </c:ser>
        <c:marker val="1"/>
        <c:axId val="190008704"/>
        <c:axId val="190006784"/>
      </c:lineChart>
      <c:catAx>
        <c:axId val="189990784"/>
        <c:scaling>
          <c:orientation val="minMax"/>
        </c:scaling>
        <c:axPos val="b"/>
        <c:numFmt formatCode="yyyy" sourceLinked="0"/>
        <c:maj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992320"/>
        <c:crossesAt val="-2.9999999999999975E+198"/>
        <c:lblAlgn val="ctr"/>
        <c:lblOffset val="100"/>
        <c:tickLblSkip val="5"/>
        <c:tickMarkSkip val="5"/>
      </c:catAx>
      <c:valAx>
        <c:axId val="189992320"/>
        <c:scaling>
          <c:orientation val="minMax"/>
          <c:max val="3000000"/>
          <c:min val="-300000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baseline="0">
                <a:latin typeface="Univers LT 45 Light" pitchFamily="2" charset="0"/>
              </a:defRPr>
            </a:pPr>
            <a:endParaRPr lang="en-US"/>
          </a:p>
        </c:txPr>
        <c:crossAx val="189990784"/>
        <c:crosses val="autoZero"/>
        <c:crossBetween val="midCat"/>
        <c:majorUnit val="1000000"/>
        <c:dispUnits>
          <c:builtInUnit val="millions"/>
          <c:dispUnitsLbl>
            <c:layout/>
          </c:dispUnitsLbl>
        </c:dispUnits>
      </c:valAx>
      <c:valAx>
        <c:axId val="190006784"/>
        <c:scaling>
          <c:orientation val="minMax"/>
          <c:max val="3000000"/>
          <c:min val="-300000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90008704"/>
        <c:crosses val="max"/>
        <c:crossBetween val="between"/>
        <c:majorUnit val="1000000"/>
        <c:dispUnits>
          <c:builtInUnit val="millions"/>
        </c:dispUnits>
      </c:valAx>
      <c:dateAx>
        <c:axId val="190008704"/>
        <c:scaling>
          <c:orientation val="minMax"/>
        </c:scaling>
        <c:axPos val="b"/>
        <c:numFmt formatCode="@" sourceLinked="1"/>
        <c:majorTickMark val="none"/>
        <c:tickLblPos val="none"/>
        <c:crossAx val="190006784"/>
        <c:crossesAt val="0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2"/>
        <c:delete val="1"/>
      </c:legendEntry>
      <c:layout/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3249979411678758E-2"/>
          <c:y val="3.1379581901489116E-2"/>
          <c:w val="0.89550218722659658"/>
          <c:h val="0.82361827033219981"/>
        </c:manualLayout>
      </c:layout>
      <c:barChart>
        <c:barDir val="col"/>
        <c:grouping val="clustered"/>
        <c:ser>
          <c:idx val="7"/>
          <c:order val="0"/>
          <c:tx>
            <c:strRef>
              <c:f>Sheet1!$B$1</c:f>
              <c:strCache>
                <c:ptCount val="1"/>
                <c:pt idx="0">
                  <c:v>20 %</c:v>
                </c:pt>
              </c:strCache>
            </c:strRef>
          </c:tx>
          <c:spPr>
            <a:solidFill>
              <a:schemeClr val="accent1"/>
            </a:solidFill>
            <a:ln>
              <a:noFill/>
              <a:prstDash val="sysDot"/>
            </a:ln>
          </c:spPr>
          <c:cat>
            <c:numRef>
              <c:f>Sheet1!$A$2</c:f>
              <c:numCache>
                <c:formatCode>yyyy</c:formatCode>
                <c:ptCount val="1"/>
                <c:pt idx="0">
                  <c:v>40909</c:v>
                </c:pt>
              </c:numCache>
            </c:numRef>
          </c:cat>
          <c:val>
            <c:numRef>
              <c:f>Sheet1!$B$2</c:f>
              <c:numCache>
                <c:formatCode>0.0</c:formatCode>
                <c:ptCount val="1"/>
                <c:pt idx="0">
                  <c:v>0.82000000000000062</c:v>
                </c:pt>
              </c:numCache>
            </c:numRef>
          </c:val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40 %</c:v>
                </c:pt>
              </c:strCache>
            </c:strRef>
          </c:tx>
          <c:spPr>
            <a:solidFill>
              <a:srgbClr val="993300"/>
            </a:solidFill>
            <a:ln>
              <a:noFill/>
              <a:prstDash val="sysDot"/>
            </a:ln>
          </c:spPr>
          <c:cat>
            <c:numRef>
              <c:f>Sheet1!$A$2</c:f>
              <c:numCache>
                <c:formatCode>yyyy</c:formatCode>
                <c:ptCount val="1"/>
                <c:pt idx="0">
                  <c:v>40909</c:v>
                </c:pt>
              </c:numCache>
            </c:numRef>
          </c:cat>
          <c:val>
            <c:numRef>
              <c:f>Sheet1!$C$2</c:f>
              <c:numCache>
                <c:formatCode>0.0</c:formatCode>
                <c:ptCount val="1"/>
                <c:pt idx="0">
                  <c:v>0.61000000000000065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60 %</c:v>
                </c:pt>
              </c:strCache>
            </c:strRef>
          </c:tx>
          <c:spPr>
            <a:solidFill>
              <a:schemeClr val="accent3"/>
            </a:solidFill>
            <a:ln>
              <a:noFill/>
              <a:prstDash val="solid"/>
            </a:ln>
          </c:spPr>
          <c:cat>
            <c:numRef>
              <c:f>Sheet1!$A$2</c:f>
              <c:numCache>
                <c:formatCode>yyyy</c:formatCode>
                <c:ptCount val="1"/>
                <c:pt idx="0">
                  <c:v>40909</c:v>
                </c:pt>
              </c:numCache>
            </c:numRef>
          </c:cat>
          <c:val>
            <c:numRef>
              <c:f>Sheet1!$E$2</c:f>
              <c:numCache>
                <c:formatCode>0.0</c:formatCode>
                <c:ptCount val="1"/>
                <c:pt idx="0">
                  <c:v>0.41000000000000031</c:v>
                </c:pt>
              </c:numCache>
            </c:numRef>
          </c:val>
        </c:ser>
        <c:ser>
          <c:idx val="6"/>
          <c:order val="3"/>
          <c:tx>
            <c:strRef>
              <c:f>Sheet1!$F$1</c:f>
              <c:strCache>
                <c:ptCount val="1"/>
                <c:pt idx="0">
                  <c:v>80 %</c:v>
                </c:pt>
              </c:strCache>
            </c:strRef>
          </c:tx>
          <c:spPr>
            <a:solidFill>
              <a:schemeClr val="accent4"/>
            </a:solidFill>
            <a:ln>
              <a:noFill/>
              <a:prstDash val="sysDot"/>
            </a:ln>
          </c:spPr>
          <c:cat>
            <c:numRef>
              <c:f>Sheet1!$A$2</c:f>
              <c:numCache>
                <c:formatCode>yyyy</c:formatCode>
                <c:ptCount val="1"/>
                <c:pt idx="0">
                  <c:v>40909</c:v>
                </c:pt>
              </c:numCache>
            </c:numRef>
          </c:cat>
          <c:val>
            <c:numRef>
              <c:f>Sheet1!$F$2</c:f>
              <c:numCache>
                <c:formatCode>0.0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4"/>
          <c:tx>
            <c:strRef>
              <c:f>Sheet1!$G$1</c:f>
              <c:strCache>
                <c:ptCount val="1"/>
                <c:pt idx="0">
                  <c:v>Beregning</c:v>
                </c:pt>
              </c:strCache>
            </c:strRef>
          </c:tx>
          <c:spPr>
            <a:solidFill>
              <a:schemeClr val="accent5"/>
            </a:solidFill>
            <a:ln w="28575" cmpd="sng">
              <a:noFill/>
              <a:prstDash val="sysDot"/>
            </a:ln>
          </c:spPr>
          <c:cat>
            <c:numRef>
              <c:f>Sheet1!$A$2</c:f>
              <c:numCache>
                <c:formatCode>yyyy</c:formatCode>
                <c:ptCount val="1"/>
                <c:pt idx="0">
                  <c:v>40909</c:v>
                </c:pt>
              </c:numCache>
            </c:numRef>
          </c:cat>
          <c:val>
            <c:numRef>
              <c:f>Sheet1!$G$2</c:f>
              <c:numCache>
                <c:formatCode>0.0</c:formatCode>
                <c:ptCount val="1"/>
                <c:pt idx="0">
                  <c:v>0.4</c:v>
                </c:pt>
              </c:numCache>
            </c:numRef>
          </c:val>
        </c:ser>
        <c:gapWidth val="46"/>
        <c:overlap val="-20"/>
        <c:axId val="190160896"/>
        <c:axId val="190162432"/>
      </c:barChart>
      <c:barChart>
        <c:barDir val="col"/>
        <c:grouping val="clustered"/>
        <c:ser>
          <c:idx val="0"/>
          <c:order val="5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val>
            <c:numRef>
              <c:f>Sheet1!$D$2</c:f>
              <c:numCache>
                <c:formatCode>0.0</c:formatCode>
                <c:ptCount val="1"/>
                <c:pt idx="0">
                  <c:v>6.0000000000000425E-6</c:v>
                </c:pt>
              </c:numCache>
            </c:numRef>
          </c:val>
        </c:ser>
        <c:gapWidth val="46"/>
        <c:overlap val="-20"/>
        <c:axId val="190182144"/>
        <c:axId val="190163968"/>
      </c:barChart>
      <c:dateAx>
        <c:axId val="190160896"/>
        <c:scaling>
          <c:orientation val="minMax"/>
          <c:max val="40909"/>
        </c:scaling>
        <c:axPos val="b"/>
        <c:numFmt formatCode="yyyy" sourceLinked="0"/>
        <c:majorTickMark val="in"/>
        <c:tickLblPos val="low"/>
        <c:crossAx val="190162432"/>
        <c:crossesAt val="-2"/>
        <c:lblOffset val="100"/>
        <c:baseTimeUnit val="years"/>
        <c:majorUnit val="1"/>
        <c:majorTimeUnit val="years"/>
        <c:minorUnit val="1"/>
        <c:minorTimeUnit val="years"/>
      </c:dateAx>
      <c:valAx>
        <c:axId val="190162432"/>
        <c:scaling>
          <c:orientation val="minMax"/>
          <c:max val="1"/>
          <c:min val="0"/>
        </c:scaling>
        <c:axPos val="l"/>
        <c:numFmt formatCode="0.0" sourceLinked="0"/>
        <c:majorTickMark val="in"/>
        <c:tickLblPos val="nextTo"/>
        <c:crossAx val="190160896"/>
        <c:crosses val="autoZero"/>
        <c:crossBetween val="between"/>
        <c:majorUnit val="0.2"/>
      </c:valAx>
      <c:valAx>
        <c:axId val="190163968"/>
        <c:scaling>
          <c:orientation val="minMax"/>
          <c:max val="1"/>
          <c:min val="0"/>
        </c:scaling>
        <c:axPos val="r"/>
        <c:numFmt formatCode="0.0" sourceLinked="1"/>
        <c:majorTickMark val="in"/>
        <c:tickLblPos val="nextTo"/>
        <c:crossAx val="190182144"/>
        <c:crosses val="max"/>
        <c:crossBetween val="between"/>
        <c:majorUnit val="0.2"/>
      </c:valAx>
      <c:dateAx>
        <c:axId val="190182144"/>
        <c:scaling>
          <c:orientation val="minMax"/>
        </c:scaling>
        <c:delete val="1"/>
        <c:axPos val="b"/>
        <c:tickLblPos val="none"/>
        <c:crossAx val="190163968"/>
        <c:crosses val="autoZero"/>
        <c:lblOffset val="100"/>
        <c:baseTimeUnit val="years"/>
        <c:majorUnit val="1"/>
        <c:minorUnit val="1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5"/>
        <c:delete val="1"/>
      </c:legendEntry>
      <c:layout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</c:chart>
  <c:txPr>
    <a:bodyPr/>
    <a:lstStyle/>
    <a:p>
      <a:pPr>
        <a:defRPr sz="1200">
          <a:latin typeface="Univers LT 45 Light" pitchFamily="2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3249979411678758E-2"/>
          <c:y val="3.1379581901489116E-2"/>
          <c:w val="0.89550218722659658"/>
          <c:h val="0.82361827033220003"/>
        </c:manualLayout>
      </c:layout>
      <c:barChart>
        <c:barDir val="col"/>
        <c:grouping val="clustered"/>
        <c:ser>
          <c:idx val="7"/>
          <c:order val="0"/>
          <c:tx>
            <c:strRef>
              <c:f>Sheet1!$B$2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  <a:prstDash val="sysDot"/>
            </a:ln>
          </c:spPr>
          <c:cat>
            <c:strRef>
              <c:f>Sheet1!$A$2:$A$63</c:f>
              <c:strCache>
                <c:ptCount val="62"/>
                <c:pt idx="0">
                  <c:v>-0,7</c:v>
                </c:pt>
                <c:pt idx="1">
                  <c:v>-0,68</c:v>
                </c:pt>
                <c:pt idx="2">
                  <c:v>-0,66</c:v>
                </c:pt>
                <c:pt idx="3">
                  <c:v>-0,64</c:v>
                </c:pt>
                <c:pt idx="4">
                  <c:v>-0,62</c:v>
                </c:pt>
                <c:pt idx="5">
                  <c:v>-0,6</c:v>
                </c:pt>
                <c:pt idx="6">
                  <c:v>-0,58</c:v>
                </c:pt>
                <c:pt idx="7">
                  <c:v>-0,56</c:v>
                </c:pt>
                <c:pt idx="8">
                  <c:v>-0,54</c:v>
                </c:pt>
                <c:pt idx="9">
                  <c:v>-0,52</c:v>
                </c:pt>
                <c:pt idx="10">
                  <c:v>-0,5</c:v>
                </c:pt>
                <c:pt idx="11">
                  <c:v>-0,48</c:v>
                </c:pt>
                <c:pt idx="12">
                  <c:v>-0,46</c:v>
                </c:pt>
                <c:pt idx="13">
                  <c:v>-0,44</c:v>
                </c:pt>
                <c:pt idx="14">
                  <c:v>-0,42</c:v>
                </c:pt>
                <c:pt idx="15">
                  <c:v>-0,4</c:v>
                </c:pt>
                <c:pt idx="16">
                  <c:v>-0,38</c:v>
                </c:pt>
                <c:pt idx="17">
                  <c:v>-0,36</c:v>
                </c:pt>
                <c:pt idx="18">
                  <c:v>-0,34</c:v>
                </c:pt>
                <c:pt idx="19">
                  <c:v>-0,32</c:v>
                </c:pt>
                <c:pt idx="20">
                  <c:v>-0,3</c:v>
                </c:pt>
                <c:pt idx="21">
                  <c:v>-0,28</c:v>
                </c:pt>
                <c:pt idx="22">
                  <c:v>-0,26</c:v>
                </c:pt>
                <c:pt idx="23">
                  <c:v>-0,24</c:v>
                </c:pt>
                <c:pt idx="24">
                  <c:v>-0,22</c:v>
                </c:pt>
                <c:pt idx="25">
                  <c:v>-0,2</c:v>
                </c:pt>
                <c:pt idx="26">
                  <c:v>-0,18</c:v>
                </c:pt>
                <c:pt idx="27">
                  <c:v>-0,16</c:v>
                </c:pt>
                <c:pt idx="28">
                  <c:v>-0,14</c:v>
                </c:pt>
                <c:pt idx="29">
                  <c:v>-0,12</c:v>
                </c:pt>
                <c:pt idx="30">
                  <c:v>-0,1</c:v>
                </c:pt>
                <c:pt idx="31">
                  <c:v>-0,08</c:v>
                </c:pt>
                <c:pt idx="32">
                  <c:v>-0,06</c:v>
                </c:pt>
                <c:pt idx="33">
                  <c:v>-0,04</c:v>
                </c:pt>
                <c:pt idx="34">
                  <c:v>-0,02</c:v>
                </c:pt>
                <c:pt idx="35">
                  <c:v>-2,9976E-15</c:v>
                </c:pt>
                <c:pt idx="36">
                  <c:v>0,02</c:v>
                </c:pt>
                <c:pt idx="37">
                  <c:v>0,04</c:v>
                </c:pt>
                <c:pt idx="38">
                  <c:v>0,06</c:v>
                </c:pt>
                <c:pt idx="39">
                  <c:v>0,08</c:v>
                </c:pt>
                <c:pt idx="40">
                  <c:v>0,1</c:v>
                </c:pt>
                <c:pt idx="41">
                  <c:v>0,12</c:v>
                </c:pt>
                <c:pt idx="42">
                  <c:v>0,14</c:v>
                </c:pt>
                <c:pt idx="43">
                  <c:v>0,16</c:v>
                </c:pt>
                <c:pt idx="44">
                  <c:v>0,18</c:v>
                </c:pt>
                <c:pt idx="45">
                  <c:v>0,2</c:v>
                </c:pt>
                <c:pt idx="46">
                  <c:v>0,22</c:v>
                </c:pt>
                <c:pt idx="47">
                  <c:v>0,24</c:v>
                </c:pt>
                <c:pt idx="48">
                  <c:v>0,26</c:v>
                </c:pt>
                <c:pt idx="49">
                  <c:v>0,28</c:v>
                </c:pt>
                <c:pt idx="50">
                  <c:v>0,3</c:v>
                </c:pt>
                <c:pt idx="51">
                  <c:v>0,32</c:v>
                </c:pt>
                <c:pt idx="52">
                  <c:v>0,34</c:v>
                </c:pt>
                <c:pt idx="53">
                  <c:v>0,36</c:v>
                </c:pt>
                <c:pt idx="54">
                  <c:v>0,38</c:v>
                </c:pt>
                <c:pt idx="55">
                  <c:v>0,4</c:v>
                </c:pt>
                <c:pt idx="56">
                  <c:v>0,42</c:v>
                </c:pt>
                <c:pt idx="57">
                  <c:v>0,44</c:v>
                </c:pt>
                <c:pt idx="58">
                  <c:v>0,46</c:v>
                </c:pt>
                <c:pt idx="59">
                  <c:v>0,48</c:v>
                </c:pt>
                <c:pt idx="60">
                  <c:v>0,5</c:v>
                </c:pt>
                <c:pt idx="61">
                  <c:v>0,52</c:v>
                </c:pt>
              </c:strCache>
            </c:strRef>
          </c:cat>
          <c:val>
            <c:numRef>
              <c:f>Sheet1!$B$3:$B$63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1</c:v>
                </c:pt>
                <c:pt idx="27">
                  <c:v>5</c:v>
                </c:pt>
                <c:pt idx="28">
                  <c:v>3</c:v>
                </c:pt>
                <c:pt idx="29">
                  <c:v>8</c:v>
                </c:pt>
                <c:pt idx="30">
                  <c:v>9</c:v>
                </c:pt>
                <c:pt idx="31">
                  <c:v>10</c:v>
                </c:pt>
                <c:pt idx="32">
                  <c:v>14</c:v>
                </c:pt>
                <c:pt idx="33">
                  <c:v>21</c:v>
                </c:pt>
                <c:pt idx="34">
                  <c:v>34</c:v>
                </c:pt>
                <c:pt idx="35">
                  <c:v>48</c:v>
                </c:pt>
                <c:pt idx="36">
                  <c:v>63</c:v>
                </c:pt>
                <c:pt idx="37">
                  <c:v>87</c:v>
                </c:pt>
                <c:pt idx="38">
                  <c:v>60</c:v>
                </c:pt>
                <c:pt idx="39">
                  <c:v>34</c:v>
                </c:pt>
                <c:pt idx="40">
                  <c:v>27</c:v>
                </c:pt>
                <c:pt idx="41">
                  <c:v>17</c:v>
                </c:pt>
                <c:pt idx="42">
                  <c:v>7</c:v>
                </c:pt>
                <c:pt idx="43">
                  <c:v>5</c:v>
                </c:pt>
                <c:pt idx="44">
                  <c:v>6</c:v>
                </c:pt>
                <c:pt idx="45">
                  <c:v>5</c:v>
                </c:pt>
                <c:pt idx="46">
                  <c:v>0</c:v>
                </c:pt>
                <c:pt idx="47">
                  <c:v>2</c:v>
                </c:pt>
                <c:pt idx="48">
                  <c:v>2</c:v>
                </c:pt>
                <c:pt idx="49">
                  <c:v>0</c:v>
                </c:pt>
                <c:pt idx="50">
                  <c:v>3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0</c:v>
                </c:pt>
              </c:numCache>
            </c:numRef>
          </c:val>
        </c:ser>
        <c:gapWidth val="59"/>
        <c:overlap val="-100"/>
        <c:axId val="185669504"/>
        <c:axId val="185671040"/>
      </c:barChart>
      <c:barChart>
        <c:barDir val="col"/>
        <c:grouping val="clustered"/>
        <c:ser>
          <c:idx val="0"/>
          <c:order val="1"/>
          <c:tx>
            <c:strRef>
              <c:f>Sheet1!$C$2</c:f>
              <c:strCache>
                <c:ptCount val="1"/>
                <c:pt idx="0">
                  <c:v>Hjelpelinje</c:v>
                </c:pt>
              </c:strCache>
            </c:strRef>
          </c:tx>
          <c:val>
            <c:numRef>
              <c:f>Sheet1!$C$3:$C$14</c:f>
              <c:numCache>
                <c:formatCode>General</c:formatCode>
                <c:ptCount val="12"/>
              </c:numCache>
            </c:numRef>
          </c:val>
        </c:ser>
        <c:gapWidth val="46"/>
        <c:axId val="185682560"/>
        <c:axId val="185681024"/>
      </c:barChart>
      <c:catAx>
        <c:axId val="185669504"/>
        <c:scaling>
          <c:orientation val="minMax"/>
        </c:scaling>
        <c:axPos val="b"/>
        <c:numFmt formatCode="yyyy" sourceLinked="0"/>
        <c:majorTickMark val="none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5671040"/>
        <c:crossesAt val="-2"/>
        <c:lblAlgn val="ctr"/>
        <c:lblOffset val="100"/>
        <c:tickLblSkip val="10"/>
      </c:catAx>
      <c:valAx>
        <c:axId val="185671040"/>
        <c:scaling>
          <c:orientation val="minMax"/>
          <c:max val="90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5669504"/>
        <c:crosses val="autoZero"/>
        <c:crossBetween val="between"/>
      </c:valAx>
      <c:valAx>
        <c:axId val="185681024"/>
        <c:scaling>
          <c:orientation val="minMax"/>
          <c:max val="90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5682560"/>
        <c:crosses val="max"/>
        <c:crossBetween val="between"/>
        <c:majorUnit val="10"/>
        <c:minorUnit val="4.0000000000000022E-2"/>
      </c:valAx>
      <c:dateAx>
        <c:axId val="185682560"/>
        <c:scaling>
          <c:orientation val="minMax"/>
        </c:scaling>
        <c:delete val="1"/>
        <c:axPos val="b"/>
        <c:tickLblPos val="none"/>
        <c:crossAx val="185681024"/>
        <c:crosses val="autoZero"/>
        <c:lblOffset val="100"/>
        <c:base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368981481481529E-2"/>
          <c:y val="4.2755942153493723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8.3000000000000007</c:v>
                </c:pt>
                <c:pt idx="1">
                  <c:v>7.3</c:v>
                </c:pt>
                <c:pt idx="2">
                  <c:v>8.3000000000000007</c:v>
                </c:pt>
                <c:pt idx="3">
                  <c:v>7.6</c:v>
                </c:pt>
                <c:pt idx="4">
                  <c:v>9.1</c:v>
                </c:pt>
                <c:pt idx="5">
                  <c:v>10.7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Referansebane og stressalternativ FS 2/11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8.9</c:v>
                </c:pt>
                <c:pt idx="8" formatCode="0.0">
                  <c:v>8</c:v>
                </c:pt>
                <c:pt idx="9" formatCode="0.0">
                  <c:v>6.7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Referansebane med fall i 4 kv. 2011</c:v>
                </c:pt>
              </c:strCache>
            </c:strRef>
          </c:tx>
          <c:spPr>
            <a:ln>
              <a:solidFill>
                <a:srgbClr val="4F81BD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11.1</c:v>
                </c:pt>
                <c:pt idx="7" formatCode="0.0">
                  <c:v>11.4</c:v>
                </c:pt>
                <c:pt idx="8" formatCode="0.0">
                  <c:v>11.6</c:v>
                </c:pt>
                <c:pt idx="9" formatCode="0.0">
                  <c:v>11.8</c:v>
                </c:pt>
              </c:numCache>
            </c:numRef>
          </c:val>
        </c:ser>
        <c:ser>
          <c:idx val="6"/>
          <c:order val="3"/>
          <c:tx>
            <c:strRef>
              <c:f>Sheet1!$G$1</c:f>
              <c:strCache>
                <c:ptCount val="1"/>
                <c:pt idx="0">
                  <c:v>Stressalternativ med fall i 4.kv. 2011 </c:v>
                </c:pt>
              </c:strCache>
            </c:strRef>
          </c:tx>
          <c:spPr>
            <a:ln>
              <a:solidFill>
                <a:srgbClr val="C0504D">
                  <a:lumMod val="75000"/>
                </a:srgbClr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11.1</c:v>
                </c:pt>
                <c:pt idx="7" formatCode="0.0">
                  <c:v>9.9</c:v>
                </c:pt>
                <c:pt idx="8" formatCode="0.0">
                  <c:v>8.8000000000000007</c:v>
                </c:pt>
                <c:pt idx="9" formatCode="0.0">
                  <c:v>7.4</c:v>
                </c:pt>
              </c:numCache>
            </c:numRef>
          </c:val>
        </c:ser>
        <c:marker val="1"/>
        <c:axId val="186971264"/>
        <c:axId val="186972800"/>
      </c:lineChart>
      <c:lineChart>
        <c:grouping val="standard"/>
        <c:ser>
          <c:idx val="4"/>
          <c:order val="4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ser>
          <c:idx val="0"/>
          <c:order val="5"/>
          <c:tx>
            <c:strRef>
              <c:f>Sheet1!$H$1</c:f>
              <c:strCache>
                <c:ptCount val="1"/>
                <c:pt idx="0">
                  <c:v>Referansebane med fall i 4. kv. 2011 og 4. kv. 2012</c:v>
                </c:pt>
              </c:strCache>
            </c:strRef>
          </c:tx>
          <c:spPr>
            <a:ln>
              <a:solidFill>
                <a:srgbClr val="9BBB59"/>
              </a:solidFill>
              <a:prstDash val="dash"/>
            </a:ln>
          </c:spPr>
          <c:marker>
            <c:symbol val="none"/>
          </c:marker>
          <c:val>
            <c:numRef>
              <c:f>Sheet1!$H$2:$H$11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11.1</c:v>
                </c:pt>
                <c:pt idx="7" formatCode="0.0">
                  <c:v>12.6</c:v>
                </c:pt>
                <c:pt idx="8" formatCode="0.0">
                  <c:v>12.8</c:v>
                </c:pt>
                <c:pt idx="9" formatCode="0.0">
                  <c:v>13.1</c:v>
                </c:pt>
              </c:numCache>
            </c:numRef>
          </c:val>
        </c:ser>
        <c:ser>
          <c:idx val="7"/>
          <c:order val="6"/>
          <c:tx>
            <c:strRef>
              <c:f>Sheet1!$I$1</c:f>
              <c:strCache>
                <c:ptCount val="1"/>
                <c:pt idx="0">
                  <c:v>Stressalternativ med fall i 4.kv. 2011 og 4.kv. 2012</c:v>
                </c:pt>
              </c:strCache>
            </c:strRef>
          </c:tx>
          <c:spPr>
            <a:ln>
              <a:solidFill>
                <a:srgbClr val="FFC000"/>
              </a:solidFill>
              <a:prstDash val="dash"/>
            </a:ln>
          </c:spPr>
          <c:marker>
            <c:symbol val="none"/>
          </c:marker>
          <c:val>
            <c:numRef>
              <c:f>Sheet1!$I$2:$I$11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11.1</c:v>
                </c:pt>
                <c:pt idx="7" formatCode="0.0">
                  <c:v>11</c:v>
                </c:pt>
                <c:pt idx="8" formatCode="0.0">
                  <c:v>9.8000000000000007</c:v>
                </c:pt>
                <c:pt idx="9" formatCode="0.0">
                  <c:v>8.2000000000000011</c:v>
                </c:pt>
              </c:numCache>
            </c:numRef>
          </c:val>
        </c:ser>
        <c:ser>
          <c:idx val="2"/>
          <c:order val="7"/>
          <c:tx>
            <c:strRef>
              <c:f>Sheet1!$C$1</c:f>
              <c:strCache>
                <c:ptCount val="1"/>
                <c:pt idx="0">
                  <c:v>Referansebane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val>
            <c:numRef>
              <c:f>Sheet1!$C$2:$C$11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10.3</c:v>
                </c:pt>
                <c:pt idx="8" formatCode="0.0">
                  <c:v>10.4</c:v>
                </c:pt>
                <c:pt idx="9" formatCode="0.0">
                  <c:v>10.6</c:v>
                </c:pt>
              </c:numCache>
            </c:numRef>
          </c:val>
        </c:ser>
        <c:marker val="1"/>
        <c:axId val="186857344"/>
        <c:axId val="186855808"/>
      </c:lineChart>
      <c:dateAx>
        <c:axId val="186971264"/>
        <c:scaling>
          <c:orientation val="minMax"/>
          <c:max val="41640"/>
          <c:min val="38353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6972800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186972800"/>
        <c:scaling>
          <c:orientation val="minMax"/>
          <c:max val="14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6971264"/>
        <c:crosses val="autoZero"/>
        <c:crossBetween val="between"/>
        <c:majorUnit val="2"/>
      </c:valAx>
      <c:valAx>
        <c:axId val="186855808"/>
        <c:scaling>
          <c:orientation val="minMax"/>
          <c:max val="14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6857344"/>
        <c:crosses val="max"/>
        <c:crossBetween val="between"/>
        <c:majorUnit val="2"/>
      </c:valAx>
      <c:dateAx>
        <c:axId val="186857344"/>
        <c:scaling>
          <c:orientation val="minMax"/>
        </c:scaling>
        <c:delete val="1"/>
        <c:axPos val="b"/>
        <c:tickLblPos val="none"/>
        <c:crossAx val="186855808"/>
        <c:crossesAt val="0"/>
        <c:lblOffset val="100"/>
        <c:base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4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7182870370370379E-2"/>
          <c:y val="0.51611862829324151"/>
          <c:w val="0.81544583333333875"/>
          <c:h val="0.33385989404352973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703E-2"/>
          <c:y val="2.2989298745898886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Sheet1!$B$2:$B$80</c:f>
              <c:numCache>
                <c:formatCode>General</c:formatCode>
                <c:ptCount val="79"/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Banker og kredittforetak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Sheet1!$C$2:$C$80</c:f>
              <c:numCache>
                <c:formatCode>0</c:formatCode>
                <c:ptCount val="79"/>
                <c:pt idx="0">
                  <c:v>562</c:v>
                </c:pt>
                <c:pt idx="1">
                  <c:v>582</c:v>
                </c:pt>
                <c:pt idx="2">
                  <c:v>601</c:v>
                </c:pt>
                <c:pt idx="3">
                  <c:v>618</c:v>
                </c:pt>
                <c:pt idx="4">
                  <c:v>632</c:v>
                </c:pt>
                <c:pt idx="5">
                  <c:v>653</c:v>
                </c:pt>
                <c:pt idx="6">
                  <c:v>673</c:v>
                </c:pt>
                <c:pt idx="7">
                  <c:v>697</c:v>
                </c:pt>
                <c:pt idx="8">
                  <c:v>709</c:v>
                </c:pt>
                <c:pt idx="9">
                  <c:v>734</c:v>
                </c:pt>
                <c:pt idx="10">
                  <c:v>755</c:v>
                </c:pt>
                <c:pt idx="11">
                  <c:v>773</c:v>
                </c:pt>
                <c:pt idx="12">
                  <c:v>789</c:v>
                </c:pt>
                <c:pt idx="13">
                  <c:v>815</c:v>
                </c:pt>
                <c:pt idx="14">
                  <c:v>844</c:v>
                </c:pt>
                <c:pt idx="15">
                  <c:v>878</c:v>
                </c:pt>
                <c:pt idx="16">
                  <c:v>904</c:v>
                </c:pt>
                <c:pt idx="17">
                  <c:v>937</c:v>
                </c:pt>
                <c:pt idx="18">
                  <c:v>968</c:v>
                </c:pt>
                <c:pt idx="19">
                  <c:v>1001</c:v>
                </c:pt>
                <c:pt idx="20">
                  <c:v>1029</c:v>
                </c:pt>
                <c:pt idx="21">
                  <c:v>1070</c:v>
                </c:pt>
                <c:pt idx="22">
                  <c:v>1107</c:v>
                </c:pt>
                <c:pt idx="23">
                  <c:v>1153</c:v>
                </c:pt>
                <c:pt idx="24">
                  <c:v>1192</c:v>
                </c:pt>
                <c:pt idx="25">
                  <c:v>1234</c:v>
                </c:pt>
                <c:pt idx="26">
                  <c:v>1276</c:v>
                </c:pt>
                <c:pt idx="27">
                  <c:v>1321</c:v>
                </c:pt>
                <c:pt idx="28">
                  <c:v>1359</c:v>
                </c:pt>
                <c:pt idx="29">
                  <c:v>1408</c:v>
                </c:pt>
                <c:pt idx="30">
                  <c:v>1450</c:v>
                </c:pt>
                <c:pt idx="31">
                  <c:v>1493</c:v>
                </c:pt>
                <c:pt idx="32">
                  <c:v>1520</c:v>
                </c:pt>
                <c:pt idx="33">
                  <c:v>1557</c:v>
                </c:pt>
                <c:pt idx="34">
                  <c:v>1585</c:v>
                </c:pt>
                <c:pt idx="35">
                  <c:v>1608</c:v>
                </c:pt>
                <c:pt idx="36">
                  <c:v>1627</c:v>
                </c:pt>
                <c:pt idx="37">
                  <c:v>1660</c:v>
                </c:pt>
                <c:pt idx="38">
                  <c:v>1689</c:v>
                </c:pt>
                <c:pt idx="39">
                  <c:v>1713</c:v>
                </c:pt>
                <c:pt idx="40">
                  <c:v>1732</c:v>
                </c:pt>
                <c:pt idx="41">
                  <c:v>1767</c:v>
                </c:pt>
                <c:pt idx="42">
                  <c:v>1814</c:v>
                </c:pt>
                <c:pt idx="43">
                  <c:v>1845</c:v>
                </c:pt>
                <c:pt idx="44">
                  <c:v>1867</c:v>
                </c:pt>
                <c:pt idx="45">
                  <c:v>1908</c:v>
                </c:pt>
                <c:pt idx="46">
                  <c:v>1947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Banker</c:v>
                </c:pt>
              </c:strCache>
            </c:strRef>
          </c:tx>
          <c:spPr>
            <a:ln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Sheet1!$F$2:$F$80</c:f>
              <c:numCache>
                <c:formatCode>0</c:formatCode>
                <c:ptCount val="79"/>
                <c:pt idx="0">
                  <c:v>541</c:v>
                </c:pt>
                <c:pt idx="1">
                  <c:v>561</c:v>
                </c:pt>
                <c:pt idx="2">
                  <c:v>581</c:v>
                </c:pt>
                <c:pt idx="3">
                  <c:v>595</c:v>
                </c:pt>
                <c:pt idx="4">
                  <c:v>607</c:v>
                </c:pt>
                <c:pt idx="5">
                  <c:v>627</c:v>
                </c:pt>
                <c:pt idx="6">
                  <c:v>643</c:v>
                </c:pt>
                <c:pt idx="7">
                  <c:v>664</c:v>
                </c:pt>
                <c:pt idx="8">
                  <c:v>673</c:v>
                </c:pt>
                <c:pt idx="9">
                  <c:v>696</c:v>
                </c:pt>
                <c:pt idx="10">
                  <c:v>716</c:v>
                </c:pt>
                <c:pt idx="11">
                  <c:v>731</c:v>
                </c:pt>
                <c:pt idx="12">
                  <c:v>745</c:v>
                </c:pt>
                <c:pt idx="13">
                  <c:v>768</c:v>
                </c:pt>
                <c:pt idx="14">
                  <c:v>795</c:v>
                </c:pt>
                <c:pt idx="15">
                  <c:v>825</c:v>
                </c:pt>
                <c:pt idx="16">
                  <c:v>849</c:v>
                </c:pt>
                <c:pt idx="17">
                  <c:v>879</c:v>
                </c:pt>
                <c:pt idx="18">
                  <c:v>908</c:v>
                </c:pt>
                <c:pt idx="19">
                  <c:v>941</c:v>
                </c:pt>
                <c:pt idx="20">
                  <c:v>969</c:v>
                </c:pt>
                <c:pt idx="21">
                  <c:v>1010</c:v>
                </c:pt>
                <c:pt idx="22">
                  <c:v>1046</c:v>
                </c:pt>
                <c:pt idx="23">
                  <c:v>1105</c:v>
                </c:pt>
                <c:pt idx="24">
                  <c:v>1146</c:v>
                </c:pt>
                <c:pt idx="25">
                  <c:v>1190</c:v>
                </c:pt>
                <c:pt idx="26">
                  <c:v>1218</c:v>
                </c:pt>
                <c:pt idx="27">
                  <c:v>1270</c:v>
                </c:pt>
                <c:pt idx="28">
                  <c:v>1288</c:v>
                </c:pt>
                <c:pt idx="29">
                  <c:v>1322</c:v>
                </c:pt>
                <c:pt idx="30">
                  <c:v>1355</c:v>
                </c:pt>
                <c:pt idx="31">
                  <c:v>1359</c:v>
                </c:pt>
                <c:pt idx="32">
                  <c:v>1365</c:v>
                </c:pt>
                <c:pt idx="33">
                  <c:v>1361</c:v>
                </c:pt>
                <c:pt idx="34">
                  <c:v>1314</c:v>
                </c:pt>
                <c:pt idx="35">
                  <c:v>1282</c:v>
                </c:pt>
                <c:pt idx="36">
                  <c:v>1249</c:v>
                </c:pt>
                <c:pt idx="37">
                  <c:v>1215</c:v>
                </c:pt>
                <c:pt idx="38">
                  <c:v>1184</c:v>
                </c:pt>
                <c:pt idx="39">
                  <c:v>1172</c:v>
                </c:pt>
                <c:pt idx="40">
                  <c:v>1089</c:v>
                </c:pt>
                <c:pt idx="41">
                  <c:v>1082</c:v>
                </c:pt>
                <c:pt idx="42">
                  <c:v>1112</c:v>
                </c:pt>
                <c:pt idx="43">
                  <c:v>1110</c:v>
                </c:pt>
                <c:pt idx="44">
                  <c:v>1096</c:v>
                </c:pt>
                <c:pt idx="45">
                  <c:v>1101</c:v>
                </c:pt>
                <c:pt idx="46">
                  <c:v>1108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Kredittforetak</c:v>
                </c:pt>
              </c:strCache>
            </c:strRef>
          </c:tx>
          <c:spPr>
            <a:ln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Sheet1!$E$2:$E$80</c:f>
              <c:numCache>
                <c:formatCode>0</c:formatCode>
                <c:ptCount val="79"/>
                <c:pt idx="0">
                  <c:v>20</c:v>
                </c:pt>
                <c:pt idx="1">
                  <c:v>20</c:v>
                </c:pt>
                <c:pt idx="2">
                  <c:v>21</c:v>
                </c:pt>
                <c:pt idx="3">
                  <c:v>23</c:v>
                </c:pt>
                <c:pt idx="4">
                  <c:v>25</c:v>
                </c:pt>
                <c:pt idx="5">
                  <c:v>27</c:v>
                </c:pt>
                <c:pt idx="6">
                  <c:v>30</c:v>
                </c:pt>
                <c:pt idx="7">
                  <c:v>34</c:v>
                </c:pt>
                <c:pt idx="8">
                  <c:v>36</c:v>
                </c:pt>
                <c:pt idx="9">
                  <c:v>37</c:v>
                </c:pt>
                <c:pt idx="10">
                  <c:v>39</c:v>
                </c:pt>
                <c:pt idx="11">
                  <c:v>42</c:v>
                </c:pt>
                <c:pt idx="12">
                  <c:v>45</c:v>
                </c:pt>
                <c:pt idx="13">
                  <c:v>47</c:v>
                </c:pt>
                <c:pt idx="14">
                  <c:v>49</c:v>
                </c:pt>
                <c:pt idx="15">
                  <c:v>53</c:v>
                </c:pt>
                <c:pt idx="16">
                  <c:v>55</c:v>
                </c:pt>
                <c:pt idx="17">
                  <c:v>58</c:v>
                </c:pt>
                <c:pt idx="18">
                  <c:v>59</c:v>
                </c:pt>
                <c:pt idx="19">
                  <c:v>60</c:v>
                </c:pt>
                <c:pt idx="20">
                  <c:v>60</c:v>
                </c:pt>
                <c:pt idx="21">
                  <c:v>60</c:v>
                </c:pt>
                <c:pt idx="22">
                  <c:v>61</c:v>
                </c:pt>
                <c:pt idx="23">
                  <c:v>47</c:v>
                </c:pt>
                <c:pt idx="24">
                  <c:v>46</c:v>
                </c:pt>
                <c:pt idx="25">
                  <c:v>44</c:v>
                </c:pt>
                <c:pt idx="26">
                  <c:v>58</c:v>
                </c:pt>
                <c:pt idx="27">
                  <c:v>51</c:v>
                </c:pt>
                <c:pt idx="28">
                  <c:v>71</c:v>
                </c:pt>
                <c:pt idx="29">
                  <c:v>86</c:v>
                </c:pt>
                <c:pt idx="30">
                  <c:v>95</c:v>
                </c:pt>
                <c:pt idx="31">
                  <c:v>134</c:v>
                </c:pt>
                <c:pt idx="32">
                  <c:v>155</c:v>
                </c:pt>
                <c:pt idx="33">
                  <c:v>195</c:v>
                </c:pt>
                <c:pt idx="34">
                  <c:v>271</c:v>
                </c:pt>
                <c:pt idx="35">
                  <c:v>326</c:v>
                </c:pt>
                <c:pt idx="36">
                  <c:v>378</c:v>
                </c:pt>
                <c:pt idx="37">
                  <c:v>446</c:v>
                </c:pt>
                <c:pt idx="38">
                  <c:v>505</c:v>
                </c:pt>
                <c:pt idx="39">
                  <c:v>541</c:v>
                </c:pt>
                <c:pt idx="40">
                  <c:v>643</c:v>
                </c:pt>
                <c:pt idx="41">
                  <c:v>685</c:v>
                </c:pt>
                <c:pt idx="42">
                  <c:v>702</c:v>
                </c:pt>
                <c:pt idx="43">
                  <c:v>735</c:v>
                </c:pt>
                <c:pt idx="44">
                  <c:v>771</c:v>
                </c:pt>
                <c:pt idx="45">
                  <c:v>807</c:v>
                </c:pt>
                <c:pt idx="46">
                  <c:v>839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Banker2</c:v>
                </c:pt>
              </c:strCache>
            </c:strRef>
          </c:tx>
          <c:spPr>
            <a:ln>
              <a:solidFill>
                <a:srgbClr val="9BBB59"/>
              </a:solidFill>
              <a:prstDash val="dash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Sheet1!$G$2:$G$80</c:f>
              <c:numCache>
                <c:formatCode>General</c:formatCode>
                <c:ptCount val="79"/>
              </c:numCache>
            </c:numRef>
          </c:val>
        </c:ser>
        <c:ser>
          <c:idx val="4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F79646"/>
              </a:solidFill>
              <a:prstDash val="sysDot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accent1"/>
              </a:solidFill>
              <a:prstDash val="lgDash"/>
            </a:ln>
          </c:spPr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87192832"/>
        <c:axId val="187194368"/>
      </c:lineChart>
      <c:lineChart>
        <c:grouping val="standard"/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Sheet1!$A$2:$A$80</c:f>
              <c:numCache>
                <c:formatCode>d/m/yy;@</c:formatCode>
                <c:ptCount val="79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39873</c:v>
                </c:pt>
                <c:pt idx="37">
                  <c:v>39965</c:v>
                </c:pt>
                <c:pt idx="38">
                  <c:v>40057</c:v>
                </c:pt>
                <c:pt idx="39">
                  <c:v>40148</c:v>
                </c:pt>
                <c:pt idx="40">
                  <c:v>40238</c:v>
                </c:pt>
                <c:pt idx="41">
                  <c:v>40330</c:v>
                </c:pt>
                <c:pt idx="42">
                  <c:v>40422</c:v>
                </c:pt>
                <c:pt idx="43">
                  <c:v>40513</c:v>
                </c:pt>
                <c:pt idx="44">
                  <c:v>40603</c:v>
                </c:pt>
                <c:pt idx="45">
                  <c:v>40695</c:v>
                </c:pt>
                <c:pt idx="46">
                  <c:v>40787</c:v>
                </c:pt>
              </c:numCache>
            </c:numRef>
          </c:cat>
          <c:val>
            <c:numRef>
              <c:f>Sheet1!$D$2:$D$80</c:f>
              <c:numCache>
                <c:formatCode>General</c:formatCode>
                <c:ptCount val="79"/>
              </c:numCache>
            </c:numRef>
          </c:val>
        </c:ser>
        <c:marker val="1"/>
        <c:axId val="187222272"/>
        <c:axId val="187220736"/>
      </c:lineChart>
      <c:dateAx>
        <c:axId val="187192832"/>
        <c:scaling>
          <c:orientation val="minMax"/>
          <c:max val="40554"/>
          <c:min val="36586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7194368"/>
        <c:crossesAt val="0"/>
        <c:lblOffset val="100"/>
        <c:baseTimeUnit val="days"/>
        <c:majorUnit val="3"/>
        <c:majorTimeUnit val="years"/>
        <c:minorUnit val="3"/>
        <c:minorTimeUnit val="years"/>
      </c:dateAx>
      <c:valAx>
        <c:axId val="187194368"/>
        <c:scaling>
          <c:orientation val="minMax"/>
          <c:max val="200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7192832"/>
        <c:crosses val="autoZero"/>
        <c:crossBetween val="between"/>
        <c:majorUnit val="400"/>
      </c:valAx>
      <c:valAx>
        <c:axId val="187220736"/>
        <c:scaling>
          <c:orientation val="minMax"/>
          <c:max val="2000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7222272"/>
        <c:crosses val="max"/>
        <c:crossBetween val="between"/>
        <c:majorUnit val="400"/>
      </c:valAx>
      <c:dateAx>
        <c:axId val="187222272"/>
        <c:scaling>
          <c:orientation val="minMax"/>
        </c:scaling>
        <c:axPos val="b"/>
        <c:numFmt formatCode="d/m/yy;@" sourceLinked="1"/>
        <c:majorTickMark val="none"/>
        <c:tickLblPos val="none"/>
        <c:crossAx val="187220736"/>
        <c:crossesAt val="4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128009259259238"/>
          <c:y val="4.7869773768613982E-2"/>
          <c:w val="0.41834953703703731"/>
          <c:h val="0.17833118556701219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368981481481529E-2"/>
          <c:y val="4.2755942153493723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8.3000000000000007</c:v>
                </c:pt>
                <c:pt idx="1">
                  <c:v>7.3</c:v>
                </c:pt>
                <c:pt idx="2">
                  <c:v>8.3000000000000007</c:v>
                </c:pt>
                <c:pt idx="3">
                  <c:v>7.6</c:v>
                </c:pt>
                <c:pt idx="4">
                  <c:v>9.1</c:v>
                </c:pt>
                <c:pt idx="5">
                  <c:v>10.7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 og stressalternativ FS 2/11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10.3</c:v>
                </c:pt>
                <c:pt idx="8" formatCode="0.0">
                  <c:v>10.4</c:v>
                </c:pt>
                <c:pt idx="9" formatCode="0.0">
                  <c:v>10.6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Stressalternativ </c:v>
                </c:pt>
              </c:strCache>
            </c:strRef>
          </c:tx>
          <c:spPr>
            <a:ln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8.9</c:v>
                </c:pt>
                <c:pt idx="8" formatCode="0.0">
                  <c:v>8</c:v>
                </c:pt>
                <c:pt idx="9" formatCode="0.0">
                  <c:v>6.7</c:v>
                </c:pt>
              </c:numCache>
            </c:numRef>
          </c:val>
        </c:ser>
        <c:ser>
          <c:idx val="4"/>
          <c:order val="5"/>
          <c:tx>
            <c:strRef>
              <c:f>Sheet1!$H$1</c:f>
              <c:strCache>
                <c:ptCount val="1"/>
                <c:pt idx="0">
                  <c:v>Referansebane uten overføring til kredittforetak</c:v>
                </c:pt>
              </c:strCache>
            </c:strRef>
          </c:tx>
          <c:spPr>
            <a:ln>
              <a:solidFill>
                <a:srgbClr val="3372A6"/>
              </a:solidFill>
              <a:prstDash val="dash"/>
            </a:ln>
          </c:spPr>
          <c:marker>
            <c:symbol val="none"/>
          </c:marker>
          <c:val>
            <c:numRef>
              <c:f>Sheet1!$H$2:$H$11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10.1</c:v>
                </c:pt>
                <c:pt idx="8" formatCode="0.0">
                  <c:v>10.1</c:v>
                </c:pt>
                <c:pt idx="9" formatCode="0.0">
                  <c:v>10.200000000000001</c:v>
                </c:pt>
              </c:numCache>
            </c:numRef>
          </c:val>
        </c:ser>
        <c:ser>
          <c:idx val="8"/>
          <c:order val="6"/>
          <c:tx>
            <c:strRef>
              <c:f>Sheet1!$I$1</c:f>
              <c:strCache>
                <c:ptCount val="1"/>
                <c:pt idx="0">
                  <c:v>Stressalternativ uten overføring til kredittforetak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val>
            <c:numRef>
              <c:f>Sheet1!$I$2:$I$11</c:f>
              <c:numCache>
                <c:formatCode>General</c:formatCode>
                <c:ptCount val="10"/>
                <c:pt idx="5" formatCode="0.0">
                  <c:v>10.7</c:v>
                </c:pt>
                <c:pt idx="6" formatCode="0.0">
                  <c:v>10</c:v>
                </c:pt>
                <c:pt idx="7" formatCode="0.0">
                  <c:v>8.7000000000000011</c:v>
                </c:pt>
                <c:pt idx="8" formatCode="0.0">
                  <c:v>7.7</c:v>
                </c:pt>
                <c:pt idx="9" formatCode="0.0">
                  <c:v>6.4</c:v>
                </c:pt>
              </c:numCache>
            </c:numRef>
          </c:val>
        </c:ser>
        <c:marker val="1"/>
        <c:axId val="188840960"/>
        <c:axId val="188850944"/>
      </c:lineChart>
      <c:lineChart>
        <c:grouping val="standard"/>
        <c:ser>
          <c:idx val="7"/>
          <c:order val="4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marker val="1"/>
        <c:axId val="188854272"/>
        <c:axId val="188852480"/>
      </c:lineChart>
      <c:dateAx>
        <c:axId val="188840960"/>
        <c:scaling>
          <c:orientation val="minMax"/>
          <c:max val="41640"/>
          <c:min val="38353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8850944"/>
        <c:crossesAt val="0"/>
        <c:lblOffset val="100"/>
        <c:baseTimeUnit val="days"/>
        <c:majorUnit val="24"/>
        <c:majorTimeUnit val="months"/>
        <c:minorUnit val="24"/>
        <c:minorTimeUnit val="months"/>
      </c:dateAx>
      <c:valAx>
        <c:axId val="188850944"/>
        <c:scaling>
          <c:orientation val="minMax"/>
          <c:max val="14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8840960"/>
        <c:crosses val="autoZero"/>
        <c:crossBetween val="between"/>
        <c:majorUnit val="2"/>
      </c:valAx>
      <c:valAx>
        <c:axId val="188852480"/>
        <c:scaling>
          <c:orientation val="minMax"/>
          <c:max val="14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8854272"/>
        <c:crosses val="max"/>
        <c:crossBetween val="between"/>
        <c:majorUnit val="2"/>
      </c:valAx>
      <c:dateAx>
        <c:axId val="188854272"/>
        <c:scaling>
          <c:orientation val="minMax"/>
        </c:scaling>
        <c:delete val="1"/>
        <c:axPos val="b"/>
        <c:majorTickMark val="none"/>
        <c:tickLblPos val="none"/>
        <c:crossAx val="188852480"/>
        <c:crossesAt val="6"/>
        <c:lblOffset val="100"/>
        <c:baseTimeUnit val="years"/>
        <c:majorUnit val="1"/>
        <c:minorUnit val="1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6"/>
        <c:delete val="1"/>
      </c:legendEntry>
      <c:layout>
        <c:manualLayout>
          <c:xMode val="edge"/>
          <c:yMode val="edge"/>
          <c:x val="7.6002314814814939E-2"/>
          <c:y val="0.66614010595647288"/>
          <c:w val="0.73290972222222261"/>
          <c:h val="0.20106171248568155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368981481481529E-2"/>
          <c:y val="4.2755942153493723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-0.1</c:v>
                </c:pt>
                <c:pt idx="1">
                  <c:v>-0.1</c:v>
                </c:pt>
                <c:pt idx="2">
                  <c:v>0</c:v>
                </c:pt>
                <c:pt idx="3">
                  <c:v>0.2</c:v>
                </c:pt>
                <c:pt idx="4">
                  <c:v>0.4</c:v>
                </c:pt>
                <c:pt idx="5">
                  <c:v>0.1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 morbank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0.2</c:v>
                </c:pt>
                <c:pt idx="7" formatCode="0.0">
                  <c:v>0.2</c:v>
                </c:pt>
                <c:pt idx="8" formatCode="0.0">
                  <c:v>0.2</c:v>
                </c:pt>
                <c:pt idx="9" formatCode="0.0">
                  <c:v>0.2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Referansebane konsolidert bank og OMF-kredittforetak</c:v>
                </c:pt>
              </c:strCache>
            </c:strRef>
          </c:tx>
          <c:spPr>
            <a:ln>
              <a:solidFill>
                <a:srgbClr val="4F81BD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0.2</c:v>
                </c:pt>
                <c:pt idx="8" formatCode="0.0">
                  <c:v>0.2</c:v>
                </c:pt>
                <c:pt idx="9" formatCode="0.0">
                  <c:v>0.2</c:v>
                </c:pt>
              </c:numCache>
            </c:numRef>
          </c:val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0.0</c:formatCode>
                <c:ptCount val="10"/>
                <c:pt idx="0">
                  <c:v>-0.1</c:v>
                </c:pt>
                <c:pt idx="1">
                  <c:v>-0.1</c:v>
                </c:pt>
                <c:pt idx="2">
                  <c:v>0</c:v>
                </c:pt>
                <c:pt idx="3">
                  <c:v>0.2</c:v>
                </c:pt>
                <c:pt idx="4">
                  <c:v>0.30000000000000021</c:v>
                </c:pt>
                <c:pt idx="5">
                  <c:v>0.1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morbank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0.2</c:v>
                </c:pt>
                <c:pt idx="7" formatCode="0.0">
                  <c:v>2.2000000000000002</c:v>
                </c:pt>
                <c:pt idx="8" formatCode="0.0">
                  <c:v>3.5</c:v>
                </c:pt>
                <c:pt idx="9" formatCode="0.0">
                  <c:v>3.9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Stressalternativ konsolidert bank og OMF-kredittforetak</c:v>
                </c:pt>
              </c:strCache>
            </c:strRef>
          </c:tx>
          <c:spPr>
            <a:ln>
              <a:solidFill>
                <a:srgbClr val="9BBB5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1.5</c:v>
                </c:pt>
                <c:pt idx="8" formatCode="0.0">
                  <c:v>2.2999999999999998</c:v>
                </c:pt>
                <c:pt idx="9" formatCode="0.0">
                  <c:v>2.4</c:v>
                </c:pt>
              </c:numCache>
            </c:numRef>
          </c:val>
        </c:ser>
        <c:marker val="1"/>
        <c:axId val="189041664"/>
        <c:axId val="189051648"/>
      </c:lineChart>
      <c:lineChart>
        <c:grouping val="standard"/>
        <c:ser>
          <c:idx val="8"/>
          <c:order val="6"/>
          <c:tx>
            <c:strRef>
              <c:f>Sheet1!$H$1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val>
            <c:numRef>
              <c:f>Sheet1!$H$2:$H$11</c:f>
              <c:numCache>
                <c:formatCode>General</c:formatCode>
                <c:ptCount val="10"/>
              </c:numCache>
            </c:numRef>
          </c:val>
        </c:ser>
        <c:marker val="1"/>
        <c:axId val="189063168"/>
        <c:axId val="189053184"/>
      </c:lineChart>
      <c:dateAx>
        <c:axId val="189041664"/>
        <c:scaling>
          <c:orientation val="minMax"/>
          <c:max val="41640"/>
          <c:min val="38353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051648"/>
        <c:crossesAt val="-2"/>
        <c:lblOffset val="100"/>
        <c:baseTimeUnit val="days"/>
        <c:majorUnit val="24"/>
        <c:majorTimeUnit val="months"/>
        <c:minorUnit val="24"/>
        <c:minorTimeUnit val="months"/>
      </c:dateAx>
      <c:valAx>
        <c:axId val="189051648"/>
        <c:scaling>
          <c:orientation val="minMax"/>
          <c:max val="4"/>
          <c:min val="-2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041664"/>
        <c:crosses val="autoZero"/>
        <c:crossBetween val="between"/>
        <c:majorUnit val="1"/>
      </c:valAx>
      <c:valAx>
        <c:axId val="189053184"/>
        <c:scaling>
          <c:orientation val="minMax"/>
          <c:max val="4"/>
          <c:min val="-2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063168"/>
        <c:crosses val="max"/>
        <c:crossBetween val="between"/>
        <c:majorUnit val="1"/>
      </c:valAx>
      <c:dateAx>
        <c:axId val="189063168"/>
        <c:scaling>
          <c:orientation val="minMax"/>
        </c:scaling>
        <c:axPos val="b"/>
        <c:majorTickMark val="none"/>
        <c:tickLblPos val="none"/>
        <c:crossAx val="189053184"/>
        <c:crossesAt val="0"/>
        <c:lblOffset val="100"/>
        <c:baseTimeUnit val="years"/>
        <c:majorUnit val="1"/>
        <c:minorUnit val="1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6"/>
        <c:delete val="1"/>
      </c:legendEntry>
      <c:layout>
        <c:manualLayout>
          <c:xMode val="edge"/>
          <c:yMode val="edge"/>
          <c:x val="6.1303240740740832E-2"/>
          <c:y val="0.64340957903780072"/>
          <c:w val="0.86520138888888964"/>
          <c:h val="0.23288445017182183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368981481481529E-2"/>
          <c:y val="4.2755942153493723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-0.1</c:v>
                </c:pt>
                <c:pt idx="1">
                  <c:v>-0.1</c:v>
                </c:pt>
                <c:pt idx="2">
                  <c:v>0</c:v>
                </c:pt>
                <c:pt idx="3">
                  <c:v>0.1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 morbank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0.1</c:v>
                </c:pt>
                <c:pt idx="8" formatCode="0.0">
                  <c:v>0.1</c:v>
                </c:pt>
                <c:pt idx="9" formatCode="0.0">
                  <c:v>0.1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Referansebane konsolidert bank og OMF-kredittforetak</c:v>
                </c:pt>
              </c:strCache>
            </c:strRef>
          </c:tx>
          <c:spPr>
            <a:ln>
              <a:solidFill>
                <a:srgbClr val="4F81BD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0.1</c:v>
                </c:pt>
                <c:pt idx="8" formatCode="0.0">
                  <c:v>0.1</c:v>
                </c:pt>
                <c:pt idx="9" formatCode="0.0">
                  <c:v>0.1</c:v>
                </c:pt>
              </c:numCache>
            </c:numRef>
          </c:val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0.0</c:formatCode>
                <c:ptCount val="10"/>
                <c:pt idx="0">
                  <c:v>-0.1</c:v>
                </c:pt>
                <c:pt idx="1">
                  <c:v>-0.1</c:v>
                </c:pt>
                <c:pt idx="2">
                  <c:v>0</c:v>
                </c:pt>
                <c:pt idx="3">
                  <c:v>0.1</c:v>
                </c:pt>
                <c:pt idx="4">
                  <c:v>0.2</c:v>
                </c:pt>
                <c:pt idx="5">
                  <c:v>0.1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morbank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1.1000000000000001</c:v>
                </c:pt>
                <c:pt idx="8" formatCode="0.0">
                  <c:v>1.7</c:v>
                </c:pt>
                <c:pt idx="9" formatCode="0.0">
                  <c:v>1.9000000000000001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Stressalternativ konsolidert bank og OMF-kredittforetak</c:v>
                </c:pt>
              </c:strCache>
            </c:strRef>
          </c:tx>
          <c:spPr>
            <a:ln>
              <a:solidFill>
                <a:srgbClr val="9BBB5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0.1</c:v>
                </c:pt>
                <c:pt idx="6" formatCode="0.0">
                  <c:v>0.1</c:v>
                </c:pt>
                <c:pt idx="7" formatCode="0.0">
                  <c:v>1</c:v>
                </c:pt>
                <c:pt idx="8" formatCode="0.0">
                  <c:v>1.6</c:v>
                </c:pt>
                <c:pt idx="9" formatCode="0.0">
                  <c:v>1.7</c:v>
                </c:pt>
              </c:numCache>
            </c:numRef>
          </c:val>
        </c:ser>
        <c:marker val="1"/>
        <c:axId val="189233792"/>
        <c:axId val="189256064"/>
      </c:lineChart>
      <c:lineChart>
        <c:grouping val="standard"/>
        <c:ser>
          <c:idx val="8"/>
          <c:order val="6"/>
          <c:tx>
            <c:strRef>
              <c:f>Sheet1!$H$1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val>
            <c:numRef>
              <c:f>Sheet1!$H$2:$H$11</c:f>
              <c:numCache>
                <c:formatCode>General</c:formatCode>
                <c:ptCount val="10"/>
              </c:numCache>
            </c:numRef>
          </c:val>
        </c:ser>
        <c:marker val="1"/>
        <c:axId val="189259136"/>
        <c:axId val="189257600"/>
      </c:lineChart>
      <c:dateAx>
        <c:axId val="189233792"/>
        <c:scaling>
          <c:orientation val="minMax"/>
          <c:max val="41640"/>
          <c:min val="38353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256064"/>
        <c:crossesAt val="-1"/>
        <c:lblOffset val="100"/>
        <c:baseTimeUnit val="days"/>
        <c:majorUnit val="24"/>
        <c:majorTimeUnit val="months"/>
        <c:minorUnit val="24"/>
        <c:minorTimeUnit val="months"/>
      </c:dateAx>
      <c:valAx>
        <c:axId val="189256064"/>
        <c:scaling>
          <c:orientation val="minMax"/>
          <c:max val="4"/>
          <c:min val="-1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233792"/>
        <c:crosses val="autoZero"/>
        <c:crossBetween val="between"/>
        <c:majorUnit val="1"/>
      </c:valAx>
      <c:valAx>
        <c:axId val="189257600"/>
        <c:scaling>
          <c:orientation val="minMax"/>
          <c:max val="4"/>
          <c:min val="-1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259136"/>
        <c:crosses val="max"/>
        <c:crossBetween val="between"/>
        <c:majorUnit val="1"/>
      </c:valAx>
      <c:dateAx>
        <c:axId val="189259136"/>
        <c:scaling>
          <c:orientation val="minMax"/>
        </c:scaling>
        <c:axPos val="b"/>
        <c:majorTickMark val="none"/>
        <c:tickLblPos val="none"/>
        <c:crossAx val="189257600"/>
        <c:crossesAt val="0"/>
        <c:lblOffset val="100"/>
        <c:baseTimeUnit val="years"/>
        <c:majorUnit val="1"/>
        <c:minorUnit val="1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6"/>
        <c:delete val="1"/>
      </c:legendEntry>
      <c:layout>
        <c:manualLayout>
          <c:xMode val="edge"/>
          <c:yMode val="edge"/>
          <c:x val="6.1303240740740832E-2"/>
          <c:y val="4.7869773768613996E-2"/>
          <c:w val="0.86520138888888964"/>
          <c:h val="0.28289160939290253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368981481481529E-2"/>
          <c:y val="4.2755942153493723E-2"/>
          <c:w val="0.89550218722659658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1.5</c:v>
                </c:pt>
                <c:pt idx="1">
                  <c:v>1.4</c:v>
                </c:pt>
                <c:pt idx="2">
                  <c:v>1.2</c:v>
                </c:pt>
                <c:pt idx="3">
                  <c:v>0.8</c:v>
                </c:pt>
                <c:pt idx="4">
                  <c:v>0.8</c:v>
                </c:pt>
                <c:pt idx="5">
                  <c:v>1.1000000000000001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Referansebane morbank</c:v>
                </c:pt>
              </c:strCache>
            </c:strRef>
          </c:tx>
          <c:spPr>
            <a:ln w="28575" cmpd="sng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5" formatCode="0.0">
                  <c:v>1.1000000000000001</c:v>
                </c:pt>
                <c:pt idx="6" formatCode="0.0">
                  <c:v>0.9</c:v>
                </c:pt>
                <c:pt idx="7" formatCode="0.0">
                  <c:v>1.1000000000000001</c:v>
                </c:pt>
                <c:pt idx="8" formatCode="0.0">
                  <c:v>1.2</c:v>
                </c:pt>
                <c:pt idx="9" formatCode="0.0">
                  <c:v>1.3</c:v>
                </c:pt>
              </c:numCache>
            </c:numRef>
          </c:val>
        </c:ser>
        <c:ser>
          <c:idx val="5"/>
          <c:order val="2"/>
          <c:tx>
            <c:strRef>
              <c:f>Sheet1!$F$1</c:f>
              <c:strCache>
                <c:ptCount val="1"/>
                <c:pt idx="0">
                  <c:v>Referansebane konsolidert bank og OMF-kredittforetak</c:v>
                </c:pt>
              </c:strCache>
            </c:strRef>
          </c:tx>
          <c:spPr>
            <a:ln>
              <a:solidFill>
                <a:srgbClr val="4F81BD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Sheet1!$F$2:$F$11</c:f>
              <c:numCache>
                <c:formatCode>General</c:formatCode>
                <c:ptCount val="10"/>
                <c:pt idx="5" formatCode="0.0">
                  <c:v>1.1000000000000001</c:v>
                </c:pt>
                <c:pt idx="6" formatCode="0.0">
                  <c:v>0.8</c:v>
                </c:pt>
                <c:pt idx="7" formatCode="0.0">
                  <c:v>0.9</c:v>
                </c:pt>
                <c:pt idx="8" formatCode="0.0">
                  <c:v>0.8</c:v>
                </c:pt>
                <c:pt idx="9" formatCode="0.0">
                  <c:v>0.8</c:v>
                </c:pt>
              </c:numCache>
            </c:numRef>
          </c:val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Sheet1!$D$2:$D$11</c:f>
              <c:numCache>
                <c:formatCode>0.0</c:formatCode>
                <c:ptCount val="10"/>
                <c:pt idx="0">
                  <c:v>1.5</c:v>
                </c:pt>
                <c:pt idx="1">
                  <c:v>1.4</c:v>
                </c:pt>
                <c:pt idx="2">
                  <c:v>1.2</c:v>
                </c:pt>
                <c:pt idx="3">
                  <c:v>0.8</c:v>
                </c:pt>
                <c:pt idx="4">
                  <c:v>0.8</c:v>
                </c:pt>
                <c:pt idx="5">
                  <c:v>1.1000000000000001</c:v>
                </c:pt>
              </c:numCache>
            </c:numRef>
          </c:val>
        </c:ser>
        <c:ser>
          <c:idx val="3"/>
          <c:order val="4"/>
          <c:tx>
            <c:strRef>
              <c:f>Sheet1!$E$1</c:f>
              <c:strCache>
                <c:ptCount val="1"/>
                <c:pt idx="0">
                  <c:v>Stressalternativ morbank</c:v>
                </c:pt>
              </c:strCache>
            </c:strRef>
          </c:tx>
          <c:spPr>
            <a:ln>
              <a:solidFill>
                <a:srgbClr val="993300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5" formatCode="0.0">
                  <c:v>1.1000000000000001</c:v>
                </c:pt>
                <c:pt idx="6" formatCode="0.0">
                  <c:v>0.9</c:v>
                </c:pt>
                <c:pt idx="7" formatCode="0.0">
                  <c:v>-0.30000000000000027</c:v>
                </c:pt>
                <c:pt idx="8" formatCode="0.0">
                  <c:v>-0.8</c:v>
                </c:pt>
                <c:pt idx="9" formatCode="0.0">
                  <c:v>-1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Stressalternativ konsolidert bank og OMF-kredittforetak</c:v>
                </c:pt>
              </c:strCache>
            </c:strRef>
          </c:tx>
          <c:spPr>
            <a:ln>
              <a:solidFill>
                <a:srgbClr val="9BBB59"/>
              </a:solidFill>
              <a:prstDash val="dash"/>
            </a:ln>
          </c:spPr>
          <c:marker>
            <c:symbol val="none"/>
          </c:marker>
          <c:cat>
            <c:numRef>
              <c:f>Sheet1!$A$2:$A$11</c:f>
              <c:numCache>
                <c:formatCode>d/m/yy;@</c:formatCode>
                <c:ptCount val="10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41640</c:v>
                </c:pt>
              </c:numCache>
            </c:numRef>
          </c:cat>
          <c:val>
            <c:numRef>
              <c:f>Sheet1!$G$2:$G$11</c:f>
              <c:numCache>
                <c:formatCode>General</c:formatCode>
                <c:ptCount val="10"/>
                <c:pt idx="5" formatCode="0.0">
                  <c:v>1.1000000000000001</c:v>
                </c:pt>
                <c:pt idx="6" formatCode="0.0">
                  <c:v>0.8</c:v>
                </c:pt>
                <c:pt idx="7" formatCode="0.0">
                  <c:v>-0.5</c:v>
                </c:pt>
                <c:pt idx="8" formatCode="0.0">
                  <c:v>-0.9</c:v>
                </c:pt>
                <c:pt idx="9" formatCode="0.0">
                  <c:v>-1.1000000000000001</c:v>
                </c:pt>
              </c:numCache>
            </c:numRef>
          </c:val>
        </c:ser>
        <c:marker val="1"/>
        <c:axId val="189434496"/>
        <c:axId val="189186432"/>
      </c:lineChart>
      <c:lineChart>
        <c:grouping val="standard"/>
        <c:ser>
          <c:idx val="8"/>
          <c:order val="6"/>
          <c:tx>
            <c:strRef>
              <c:f>Sheet1!$H$1</c:f>
              <c:strCache>
                <c:ptCount val="1"/>
                <c:pt idx="0">
                  <c:v>Hjelpeserie</c:v>
                </c:pt>
              </c:strCache>
            </c:strRef>
          </c:tx>
          <c:marker>
            <c:symbol val="none"/>
          </c:marker>
          <c:val>
            <c:numRef>
              <c:f>Sheet1!$H$2:$H$11</c:f>
              <c:numCache>
                <c:formatCode>General</c:formatCode>
                <c:ptCount val="10"/>
              </c:numCache>
            </c:numRef>
          </c:val>
        </c:ser>
        <c:marker val="1"/>
        <c:axId val="189189504"/>
        <c:axId val="189187968"/>
      </c:lineChart>
      <c:dateAx>
        <c:axId val="189434496"/>
        <c:scaling>
          <c:orientation val="minMax"/>
          <c:max val="41640"/>
          <c:min val="38353"/>
        </c:scaling>
        <c:axPos val="b"/>
        <c:numFmt formatCode="yyyy" sourceLinked="0"/>
        <c:majorTickMark val="in"/>
        <c:min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186432"/>
        <c:crossesAt val="-3"/>
        <c:lblOffset val="100"/>
        <c:baseTimeUnit val="days"/>
        <c:majorUnit val="24"/>
        <c:majorTimeUnit val="months"/>
        <c:minorUnit val="24"/>
        <c:minorTimeUnit val="months"/>
      </c:dateAx>
      <c:valAx>
        <c:axId val="189186432"/>
        <c:scaling>
          <c:orientation val="minMax"/>
          <c:max val="2"/>
          <c:min val="-3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434496"/>
        <c:crosses val="autoZero"/>
        <c:crossBetween val="between"/>
        <c:majorUnit val="1"/>
      </c:valAx>
      <c:valAx>
        <c:axId val="189187968"/>
        <c:scaling>
          <c:orientation val="minMax"/>
          <c:max val="2"/>
          <c:min val="-3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189504"/>
        <c:crosses val="max"/>
        <c:crossBetween val="between"/>
        <c:majorUnit val="1"/>
      </c:valAx>
      <c:dateAx>
        <c:axId val="189189504"/>
        <c:scaling>
          <c:orientation val="minMax"/>
        </c:scaling>
        <c:axPos val="b"/>
        <c:majorTickMark val="none"/>
        <c:tickLblPos val="none"/>
        <c:crossAx val="189187968"/>
        <c:crossesAt val="0"/>
        <c:lblOffset val="100"/>
        <c:baseTimeUnit val="years"/>
        <c:majorUnit val="1"/>
        <c:minorUnit val="1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6"/>
        <c:delete val="1"/>
      </c:legendEntry>
      <c:layout>
        <c:manualLayout>
          <c:xMode val="edge"/>
          <c:yMode val="edge"/>
          <c:x val="6.1303240740740832E-2"/>
          <c:y val="0.58431020904924735"/>
          <c:w val="0.88284027777777763"/>
          <c:h val="0.28289160939290264"/>
        </c:manualLayout>
      </c:layout>
      <c:txPr>
        <a:bodyPr/>
        <a:lstStyle/>
        <a:p>
          <a:pPr>
            <a:defRPr sz="1000" baseline="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Sheet1!$B$2:$B$4</c:f>
              <c:strCache>
                <c:ptCount val="1"/>
                <c:pt idx="0">
                  <c:v>263722944.0 141130351.0 19605037.0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993300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-0.17556990740740797"/>
                  <c:y val="-4.0044029209622002E-2"/>
                </c:manualLayout>
              </c:layout>
              <c:showPercent val="1"/>
            </c:dLbl>
            <c:dLbl>
              <c:idx val="1"/>
              <c:layout>
                <c:manualLayout>
                  <c:x val="0.11583402777777778"/>
                  <c:y val="-7.843535223367698E-2"/>
                </c:manualLayout>
              </c:layout>
              <c:showPercent val="1"/>
            </c:dLbl>
            <c:dLbl>
              <c:idx val="2"/>
              <c:layout>
                <c:manualLayout>
                  <c:x val="9.0978935185185225E-2"/>
                  <c:y val="5.5493270332187934E-2"/>
                </c:manualLayout>
              </c:layout>
              <c:showPercent val="1"/>
            </c:dLbl>
            <c:dLbl>
              <c:idx val="3"/>
              <c:layout>
                <c:manualLayout>
                  <c:x val="8.2368981481481487E-2"/>
                  <c:y val="0.17525021477663241"/>
                </c:manualLayout>
              </c:layout>
              <c:showPercent val="1"/>
            </c:dLbl>
            <c:txPr>
              <a:bodyPr/>
              <a:lstStyle/>
              <a:p>
                <a:pPr>
                  <a:defRPr sz="1000">
                    <a:latin typeface="Univers LT 45 Light" pitchFamily="2" charset="0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Obligasjoner</c:v>
                </c:pt>
                <c:pt idx="1">
                  <c:v>Sertifikater</c:v>
                </c:pt>
                <c:pt idx="2">
                  <c:v>Aksjer</c:v>
                </c:pt>
                <c:pt idx="3">
                  <c:v>Derivater med positiv markedsverdi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263722944</c:v>
                </c:pt>
                <c:pt idx="1">
                  <c:v>141130351</c:v>
                </c:pt>
                <c:pt idx="2">
                  <c:v>19605037</c:v>
                </c:pt>
                <c:pt idx="3">
                  <c:v>79666259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847222222222228"/>
          <c:y val="0.19874964203894621"/>
          <c:w val="0.40388888888889246"/>
          <c:h val="0.56613187285223354"/>
        </c:manualLayout>
      </c:layout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2248906386701703E-2"/>
          <c:y val="2.2989298745898886E-2"/>
          <c:w val="0.85118148148148165"/>
          <c:h val="0.8372565864833906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Historisk</c:v>
                </c:pt>
              </c:strCache>
            </c:strRef>
          </c:tx>
          <c:spPr>
            <a:ln>
              <a:solidFill>
                <a:srgbClr val="3372A6"/>
              </a:solidFill>
              <a:prstDash val="solid"/>
            </a:ln>
          </c:spPr>
          <c:marker>
            <c:symbol val="none"/>
          </c:marker>
          <c:cat>
            <c:strRef>
              <c:f>Sheet1!$A$2:$A$22</c:f>
              <c:strCach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strCache>
            </c:strRef>
          </c:cat>
          <c:val>
            <c:numRef>
              <c:f>Sheet1!$B$2:$B$22</c:f>
              <c:numCache>
                <c:formatCode>0.0</c:formatCode>
                <c:ptCount val="21"/>
                <c:pt idx="0">
                  <c:v>11090.234387284399</c:v>
                </c:pt>
                <c:pt idx="1">
                  <c:v>-49916.558001710102</c:v>
                </c:pt>
                <c:pt idx="2">
                  <c:v>-73979.252025587499</c:v>
                </c:pt>
                <c:pt idx="3">
                  <c:v>275324.46082972799</c:v>
                </c:pt>
                <c:pt idx="4">
                  <c:v>27067.03553138924</c:v>
                </c:pt>
                <c:pt idx="5">
                  <c:v>60389.574175237598</c:v>
                </c:pt>
                <c:pt idx="6">
                  <c:v>175762.985863907</c:v>
                </c:pt>
                <c:pt idx="7">
                  <c:v>278098.10504139302</c:v>
                </c:pt>
                <c:pt idx="8">
                  <c:v>-497707.27373233793</c:v>
                </c:pt>
                <c:pt idx="9">
                  <c:v>439692.01571168599</c:v>
                </c:pt>
                <c:pt idx="10">
                  <c:v>411973.985969748</c:v>
                </c:pt>
                <c:pt idx="11">
                  <c:v>-499001.47619933699</c:v>
                </c:pt>
                <c:pt idx="12">
                  <c:v>-317797.90860660601</c:v>
                </c:pt>
                <c:pt idx="13">
                  <c:v>474054.64129161485</c:v>
                </c:pt>
                <c:pt idx="14">
                  <c:v>426829.150938746</c:v>
                </c:pt>
                <c:pt idx="15">
                  <c:v>787503.43056760344</c:v>
                </c:pt>
                <c:pt idx="16">
                  <c:v>377103.49684253498</c:v>
                </c:pt>
                <c:pt idx="17">
                  <c:v>306324.43213474803</c:v>
                </c:pt>
                <c:pt idx="18">
                  <c:v>-2363255.7703091698</c:v>
                </c:pt>
                <c:pt idx="19">
                  <c:v>1627607.8003307099</c:v>
                </c:pt>
                <c:pt idx="20">
                  <c:v>794251.753428558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Beregning</c:v>
                </c:pt>
              </c:strCache>
            </c:strRef>
          </c:tx>
          <c:spPr>
            <a:ln w="28575" cmpd="sng">
              <a:solidFill>
                <a:srgbClr val="993300"/>
              </a:solidFill>
              <a:prstDash val="solid"/>
            </a:ln>
          </c:spPr>
          <c:marker>
            <c:symbol val="none"/>
          </c:marker>
          <c:cat>
            <c:strRef>
              <c:f>Sheet1!$A$2:$A$22</c:f>
              <c:strCach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strCache>
            </c:strRef>
          </c:cat>
          <c:val>
            <c:numRef>
              <c:f>Sheet1!$C$2:$C$22</c:f>
              <c:numCache>
                <c:formatCode>0.0</c:formatCode>
                <c:ptCount val="21"/>
                <c:pt idx="0">
                  <c:v>16205</c:v>
                </c:pt>
                <c:pt idx="1">
                  <c:v>-765845</c:v>
                </c:pt>
                <c:pt idx="2">
                  <c:v>-431231</c:v>
                </c:pt>
                <c:pt idx="3">
                  <c:v>333444</c:v>
                </c:pt>
                <c:pt idx="4">
                  <c:v>228828</c:v>
                </c:pt>
                <c:pt idx="5">
                  <c:v>99240</c:v>
                </c:pt>
                <c:pt idx="6">
                  <c:v>525225</c:v>
                </c:pt>
                <c:pt idx="7">
                  <c:v>318586</c:v>
                </c:pt>
                <c:pt idx="8">
                  <c:v>-303953</c:v>
                </c:pt>
                <c:pt idx="9">
                  <c:v>675266</c:v>
                </c:pt>
                <c:pt idx="10">
                  <c:v>315675</c:v>
                </c:pt>
                <c:pt idx="11">
                  <c:v>221973</c:v>
                </c:pt>
                <c:pt idx="12">
                  <c:v>-604677</c:v>
                </c:pt>
                <c:pt idx="13">
                  <c:v>274701</c:v>
                </c:pt>
                <c:pt idx="14">
                  <c:v>156518</c:v>
                </c:pt>
                <c:pt idx="15">
                  <c:v>700974</c:v>
                </c:pt>
                <c:pt idx="16">
                  <c:v>492624</c:v>
                </c:pt>
                <c:pt idx="17">
                  <c:v>-858817</c:v>
                </c:pt>
                <c:pt idx="18">
                  <c:v>-2502359</c:v>
                </c:pt>
                <c:pt idx="19">
                  <c:v>1987388</c:v>
                </c:pt>
                <c:pt idx="20">
                  <c:v>522048</c:v>
                </c:pt>
              </c:numCache>
            </c:numRef>
          </c:val>
        </c:ser>
        <c:marker val="1"/>
        <c:axId val="189727872"/>
        <c:axId val="189729408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marker>
            <c:symbol val="none"/>
          </c:marker>
          <c:cat>
            <c:strRef>
              <c:f>Sheet1!$A$2:$A$22</c:f>
              <c:strCach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</c:numCache>
            </c:numRef>
          </c:val>
        </c:ser>
        <c:marker val="1"/>
        <c:axId val="189749888"/>
        <c:axId val="189747968"/>
      </c:lineChart>
      <c:catAx>
        <c:axId val="189727872"/>
        <c:scaling>
          <c:orientation val="minMax"/>
        </c:scaling>
        <c:axPos val="b"/>
        <c:numFmt formatCode="yyyy" sourceLinked="0"/>
        <c:majorTickMark val="in"/>
        <c:tickLblPos val="low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729408"/>
        <c:crossesAt val="-2.9999999999999979E+210"/>
        <c:lblAlgn val="ctr"/>
        <c:lblOffset val="100"/>
        <c:tickLblSkip val="5"/>
        <c:tickMarkSkip val="5"/>
      </c:catAx>
      <c:valAx>
        <c:axId val="189729408"/>
        <c:scaling>
          <c:orientation val="minMax"/>
          <c:max val="3000000"/>
          <c:min val="-300000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baseline="0">
                <a:latin typeface="Univers LT 45 Light" pitchFamily="2" charset="0"/>
              </a:defRPr>
            </a:pPr>
            <a:endParaRPr lang="en-US"/>
          </a:p>
        </c:txPr>
        <c:crossAx val="189727872"/>
        <c:crosses val="autoZero"/>
        <c:crossBetween val="midCat"/>
        <c:majorUnit val="1000000"/>
        <c:dispUnits>
          <c:builtInUnit val="millions"/>
          <c:dispUnitsLbl>
            <c:layout/>
          </c:dispUnitsLbl>
        </c:dispUnits>
      </c:valAx>
      <c:valAx>
        <c:axId val="189747968"/>
        <c:scaling>
          <c:orientation val="minMax"/>
          <c:max val="3000000"/>
          <c:min val="-300000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latin typeface="Univers LT 45 Light" pitchFamily="2" charset="0"/>
              </a:defRPr>
            </a:pPr>
            <a:endParaRPr lang="en-US"/>
          </a:p>
        </c:txPr>
        <c:crossAx val="189749888"/>
        <c:crosses val="max"/>
        <c:crossBetween val="between"/>
        <c:majorUnit val="1000000"/>
        <c:dispUnits>
          <c:builtInUnit val="millions"/>
        </c:dispUnits>
      </c:valAx>
      <c:dateAx>
        <c:axId val="189749888"/>
        <c:scaling>
          <c:orientation val="minMax"/>
        </c:scaling>
        <c:axPos val="b"/>
        <c:numFmt formatCode="@" sourceLinked="1"/>
        <c:majorTickMark val="none"/>
        <c:tickLblPos val="none"/>
        <c:crossAx val="189747968"/>
        <c:crossesAt val="0"/>
        <c:lblOffset val="100"/>
        <c:baseTimeUnit val="years"/>
        <c:majorUnit val="1"/>
        <c:majorTimeUnit val="years"/>
        <c:minorUnit val="1"/>
        <c:min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egendEntry>
        <c:idx val="2"/>
        <c:delete val="1"/>
      </c:legendEntry>
      <c:layout/>
      <c:txPr>
        <a:bodyPr/>
        <a:lstStyle/>
        <a:p>
          <a:pPr>
            <a:defRPr sz="1000">
              <a:latin typeface="Univers LT 45 Light" pitchFamily="2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2051720" y="-1484784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46" tIns="47774" rIns="95546" bIns="477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46" tIns="47774" rIns="95546" bIns="47774" rtlCol="0"/>
          <a:lstStyle>
            <a:lvl1pPr algn="r">
              <a:defRPr sz="1300"/>
            </a:lvl1pPr>
          </a:lstStyle>
          <a:p>
            <a:fld id="{8B07BDBE-DE6F-4C40-A4A0-3D6BA84C36C3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6" tIns="47774" rIns="95546" bIns="477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46" tIns="47774" rIns="95546" bIns="477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46" tIns="47774" rIns="95546" bIns="477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46" tIns="47774" rIns="95546" bIns="47774" rtlCol="0" anchor="b"/>
          <a:lstStyle>
            <a:lvl1pPr algn="r">
              <a:defRPr sz="1300"/>
            </a:lvl1pPr>
          </a:lstStyle>
          <a:p>
            <a:fld id="{3DA4C73D-0BC8-4345-AD0C-1BB326B21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11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12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13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8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>
                <a:solidFill>
                  <a:prstClr val="black"/>
                </a:solidFill>
              </a:rPr>
              <a:pPr/>
              <a:t>10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476B-6D84-42C0-917B-BEA825311DE9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23.12.2011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BE3BD-C37D-4D9A-BC1C-E29C7AEDC16A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744416"/>
          </a:xfrm>
        </p:spPr>
        <p:txBody>
          <a:bodyPr/>
          <a:lstStyle/>
          <a:p>
            <a:r>
              <a:rPr lang="nb-NO" sz="2800" dirty="0" smtClean="0">
                <a:solidFill>
                  <a:srgbClr val="002060"/>
                </a:solidFill>
              </a:rPr>
              <a:t>Figurer til artikkelen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Utdypning</a:t>
            </a:r>
            <a:r>
              <a:rPr lang="en-US" dirty="0" smtClean="0">
                <a:solidFill>
                  <a:srgbClr val="002060"/>
                </a:solidFill>
              </a:rPr>
              <a:t> av </a:t>
            </a:r>
            <a:r>
              <a:rPr lang="en-US" dirty="0" err="1" smtClean="0">
                <a:solidFill>
                  <a:srgbClr val="002060"/>
                </a:solidFill>
              </a:rPr>
              <a:t>stresstestene</a:t>
            </a:r>
            <a:r>
              <a:rPr lang="en-US" dirty="0" smtClean="0">
                <a:solidFill>
                  <a:srgbClr val="002060"/>
                </a:solidFill>
              </a:rPr>
              <a:t> i </a:t>
            </a:r>
            <a:r>
              <a:rPr lang="en-US" dirty="0" err="1" smtClean="0">
                <a:solidFill>
                  <a:srgbClr val="002060"/>
                </a:solidFill>
              </a:rPr>
              <a:t>Finansiell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stabilitet</a:t>
            </a:r>
            <a:r>
              <a:rPr lang="en-US" dirty="0" smtClean="0">
                <a:solidFill>
                  <a:srgbClr val="002060"/>
                </a:solidFill>
              </a:rPr>
              <a:t> 2/11</a:t>
            </a:r>
          </a:p>
          <a:p>
            <a:r>
              <a:rPr lang="nb-NO" sz="2800" dirty="0" smtClean="0">
                <a:solidFill>
                  <a:srgbClr val="002060"/>
                </a:solidFill>
              </a:rPr>
              <a:t>Av </a:t>
            </a:r>
            <a:r>
              <a:rPr lang="en-US" sz="2800" dirty="0" smtClean="0">
                <a:solidFill>
                  <a:srgbClr val="002060"/>
                </a:solidFill>
              </a:rPr>
              <a:t>Rønnaug Melle Johansen og Knut </a:t>
            </a:r>
            <a:r>
              <a:rPr lang="en-US" sz="2800" dirty="0" err="1" smtClean="0">
                <a:solidFill>
                  <a:srgbClr val="002060"/>
                </a:solidFill>
              </a:rPr>
              <a:t>Kolvig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nb-NO" sz="2800" dirty="0" smtClean="0">
                <a:solidFill>
                  <a:srgbClr val="002060"/>
                </a:solidFill>
              </a:rPr>
              <a:t>i</a:t>
            </a:r>
            <a:r>
              <a:rPr lang="nb-NO" sz="2800" dirty="0" smtClean="0">
                <a:solidFill>
                  <a:srgbClr val="002060"/>
                </a:solidFill>
              </a:rPr>
              <a:t> Penger og Kreditt 3/11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32670" y="4255993"/>
            <a:ext cx="460851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 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sentralbyrå, Oslo Børs og Norges Bank</a:t>
            </a: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90722" y="884383"/>
            <a:ext cx="4569510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nb-NO" sz="1200" b="1" spc="-10" dirty="0" smtClean="0">
                <a:solidFill>
                  <a:prstClr val="black"/>
                </a:solidFill>
                <a:latin typeface="Univers LT 45 Light" pitchFamily="2" charset="0"/>
              </a:rPr>
              <a:t>Figur 9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historiske avkastning på aksjer og avkastningen på Oslo Børs skalert med bankenes beholding av aksjer. Mrd. Kroner. Årstall 1990-2010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51720" y="4244315"/>
            <a:ext cx="48245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 </a:t>
            </a:r>
            <a:endParaRPr lang="nb-NO" sz="1200" baseline="30000" dirty="0" smtClean="0">
              <a:solidFill>
                <a:prstClr val="black"/>
              </a:solidFill>
              <a:latin typeface="Univers LT 45 Light" pitchFamily="2" charset="0"/>
              <a:cs typeface="Arial" pitchFamily="34" charset="0"/>
            </a:endParaRPr>
          </a:p>
          <a:p>
            <a:pPr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 </a:t>
            </a:r>
            <a:r>
              <a:rPr lang="nb-NO" sz="1200" spc="-30" dirty="0" smtClean="0">
                <a:solidFill>
                  <a:prstClr val="black"/>
                </a:solidFill>
                <a:latin typeface="Univers LT 45 Light" pitchFamily="2" charset="0"/>
              </a:rPr>
              <a:t>Fra 1990-2000 for statsobligasjoner. Fra 2001 for bankobligasjoner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Statistisk sentralbyrå, DNB Markets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og Norges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90722" y="836712"/>
            <a:ext cx="4569510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nb-NO" sz="1200" b="1" spc="-10" dirty="0" smtClean="0">
                <a:solidFill>
                  <a:prstClr val="black"/>
                </a:solidFill>
                <a:latin typeface="Univers LT 45 Light" pitchFamily="2" charset="0"/>
              </a:rPr>
              <a:t>Figur 10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historiske avkastning på obligasjoner og renteendringen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skalert med bankenes beholdning av obligasjoner til virkelig verdi. Mrd. Kroner. Årstall 1990-2010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51720" y="836712"/>
            <a:ext cx="4284937" cy="518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11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tap på finansielle instrumenter som andel av gjennomsnittlig forvaltningskapital for forskjellig sikringsgrad.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2012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070770" y="4232240"/>
            <a:ext cx="473347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 </a:t>
            </a:r>
          </a:p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Fremskrivinger for 2012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68212" y="908720"/>
            <a:ext cx="4284937" cy="518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12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tap/gevinst på finansielle instrumenter som andel av GFK.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1992 - 2011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2070770" y="4232240"/>
            <a:ext cx="473347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</a:t>
            </a:r>
          </a:p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Negative tall er tap, mens positive tall er gevinst.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80728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kjernekapitaldekning i referansebanene.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129060" y="4275673"/>
            <a:ext cx="445916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Spare-banken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Nord-Norge</a:t>
            </a:r>
          </a:p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 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Finanstilsynet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1720" y="1483200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08287" y="980728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2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kjernekapitaldekning med fall i beregningsgrunnlaget.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1979712" y="4275673"/>
            <a:ext cx="4531172" cy="91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, Nordea Bank Norge,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Spare-banken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Vest,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Nord-Norge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 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80728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3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Utlån til husholdninger. Banker og kredittforetak. </a:t>
            </a:r>
          </a:p>
          <a:p>
            <a:pPr>
              <a:spcBef>
                <a:spcPct val="0"/>
              </a:spcBef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Mrd. kroner. Kvartalstall. 1.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kv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2000 – 3.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kv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. 2011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129060" y="4275673"/>
            <a:ext cx="44591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08720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4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kjernekapitaldekning for ulike forutsetninger om veksten i utlån til husholdninger.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110010" y="4275673"/>
            <a:ext cx="4531172" cy="91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Spare-banken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</a:t>
            </a: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 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08720"/>
            <a:ext cx="4353486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5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 utlånstap som andel av bruttoutlån. Morbank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og konsolidert bank og OMF-kredittforetak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3)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032670" y="4293096"/>
            <a:ext cx="4752528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</a:t>
            </a:r>
          </a:p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 </a:t>
            </a:r>
            <a:r>
              <a:rPr lang="nb-NO" sz="1200" dirty="0" smtClean="0">
                <a:latin typeface="Univers LT 45 Light" pitchFamily="2" charset="0"/>
              </a:rPr>
              <a:t>DNB Boligkreditt, DNB Næringskreditt, Nordea Eiendomskreditt, </a:t>
            </a:r>
            <a:r>
              <a:rPr lang="nb-NO" sz="1200" dirty="0" err="1" smtClean="0">
                <a:latin typeface="Univers LT 45 Light" pitchFamily="2" charset="0"/>
              </a:rPr>
              <a:t>SpareBank</a:t>
            </a:r>
            <a:r>
              <a:rPr lang="nb-NO" sz="1200" dirty="0" smtClean="0">
                <a:latin typeface="Univers LT 45 Light" pitchFamily="2" charset="0"/>
              </a:rPr>
              <a:t> 1 Boligkreditt, </a:t>
            </a:r>
            <a:r>
              <a:rPr lang="nb-NO" sz="1200" dirty="0" err="1" smtClean="0">
                <a:latin typeface="Univers LT 45 Light" pitchFamily="2" charset="0"/>
              </a:rPr>
              <a:t>SpareBank</a:t>
            </a:r>
            <a:r>
              <a:rPr lang="nb-NO" sz="1200" dirty="0" smtClean="0">
                <a:latin typeface="Univers LT 45 Light" pitchFamily="2" charset="0"/>
              </a:rPr>
              <a:t> 1 Næringskreditt og Sparebanken Vest Boligkreditt</a:t>
            </a:r>
            <a:endParaRPr lang="nb-NO" sz="1200" dirty="0" smtClean="0">
              <a:solidFill>
                <a:prstClr val="black"/>
              </a:solidFill>
              <a:latin typeface="Univers LT 45 Light" pitchFamily="2" charset="0"/>
            </a:endParaRP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3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08720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6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 utlånstap som andel av gjennomsnittlig forvaltningskapital. Morbank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og konsolidert bank og </a:t>
            </a:r>
          </a:p>
          <a:p>
            <a:pPr>
              <a:spcBef>
                <a:spcPct val="0"/>
              </a:spcBef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OMF-kredittforetak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3)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071910" y="4275673"/>
            <a:ext cx="4459164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</a:t>
            </a:r>
          </a:p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 </a:t>
            </a:r>
            <a:r>
              <a:rPr lang="nb-NO" sz="1200" dirty="0" smtClean="0">
                <a:latin typeface="Univers LT 45 Light" pitchFamily="2" charset="0"/>
              </a:rPr>
              <a:t>DNB Boligkreditt, DNB Næringskreditt, Nordea Eiendomskreditt , </a:t>
            </a:r>
            <a:r>
              <a:rPr lang="nb-NO" sz="1200" dirty="0" err="1" smtClean="0">
                <a:latin typeface="Univers LT 45 Light" pitchFamily="2" charset="0"/>
              </a:rPr>
              <a:t>SpareBank</a:t>
            </a:r>
            <a:r>
              <a:rPr lang="nb-NO" sz="1200" dirty="0" smtClean="0">
                <a:latin typeface="Univers LT 45 Light" pitchFamily="2" charset="0"/>
              </a:rPr>
              <a:t> 1 Boligkreditt, </a:t>
            </a:r>
            <a:r>
              <a:rPr lang="nb-NO" sz="1200" dirty="0" err="1" smtClean="0">
                <a:latin typeface="Univers LT 45 Light" pitchFamily="2" charset="0"/>
              </a:rPr>
              <a:t>SpareBank</a:t>
            </a:r>
            <a:r>
              <a:rPr lang="nb-NO" sz="1200" dirty="0" smtClean="0">
                <a:latin typeface="Univers LT 45 Light" pitchFamily="2" charset="0"/>
              </a:rPr>
              <a:t> 1 Næringskreditt og Sparebanken Vest Boligkreditt</a:t>
            </a:r>
            <a:endParaRPr lang="nb-NO" sz="1200" dirty="0" smtClean="0">
              <a:solidFill>
                <a:prstClr val="black"/>
              </a:solidFill>
              <a:latin typeface="Univers LT 45 Light" pitchFamily="2" charset="0"/>
            </a:endParaRP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3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Statistisk sentralbyrå og Norges Bank</a:t>
            </a:r>
            <a:endParaRPr lang="en-US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tel 1"/>
          <p:cNvSpPr txBox="1">
            <a:spLocks/>
          </p:cNvSpPr>
          <p:nvPr/>
        </p:nvSpPr>
        <p:spPr>
          <a:xfrm>
            <a:off x="2090722" y="908720"/>
            <a:ext cx="4281478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nb-NO" sz="1200" b="1" dirty="0" smtClean="0">
                <a:solidFill>
                  <a:prstClr val="black"/>
                </a:solidFill>
                <a:latin typeface="Univers LT 45 Light" pitchFamily="2" charset="0"/>
              </a:rPr>
              <a:t>Figur 7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Bankenes resultater før skatt som andel av gjennomsnittlig forvaltningskapital. Morbank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og konsolidert bank og OMF-kredittforetak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. Prosent. Årstall.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2005–2014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3)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 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090960" y="4275673"/>
            <a:ext cx="4459164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</a:t>
            </a:r>
          </a:p>
          <a:p>
            <a:pPr marL="82800" indent="-457200" fontAlgn="base">
              <a:lnSpc>
                <a:spcPts val="1300"/>
              </a:lnSpc>
              <a:spcAft>
                <a:spcPts val="3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2 </a:t>
            </a:r>
            <a:r>
              <a:rPr lang="nb-NO" sz="1200" dirty="0" smtClean="0">
                <a:latin typeface="Univers LT 45 Light" pitchFamily="2" charset="0"/>
              </a:rPr>
              <a:t>DNB Boligkreditt, DNB Næringskreditt, Nordea Eiendomskreditt , </a:t>
            </a:r>
            <a:r>
              <a:rPr lang="nb-NO" sz="1200" dirty="0" err="1" smtClean="0">
                <a:latin typeface="Univers LT 45 Light" pitchFamily="2" charset="0"/>
              </a:rPr>
              <a:t>SpareBank</a:t>
            </a:r>
            <a:r>
              <a:rPr lang="nb-NO" sz="1200" dirty="0" smtClean="0">
                <a:latin typeface="Univers LT 45 Light" pitchFamily="2" charset="0"/>
              </a:rPr>
              <a:t> 1 Boligkreditt, </a:t>
            </a:r>
            <a:r>
              <a:rPr lang="nb-NO" sz="1200" dirty="0" err="1" smtClean="0">
                <a:latin typeface="Univers LT 45 Light" pitchFamily="2" charset="0"/>
              </a:rPr>
              <a:t>SpareBank</a:t>
            </a:r>
            <a:r>
              <a:rPr lang="nb-NO" sz="1200" dirty="0" smtClean="0">
                <a:latin typeface="Univers LT 45 Light" pitchFamily="2" charset="0"/>
              </a:rPr>
              <a:t> 1 Næringskreditt og Sparebanken Vest Boligkreditt</a:t>
            </a:r>
            <a:endParaRPr lang="nb-NO" sz="1200" dirty="0" smtClean="0">
              <a:solidFill>
                <a:prstClr val="black"/>
              </a:solidFill>
              <a:latin typeface="Univers LT 45 Light" pitchFamily="2" charset="0"/>
            </a:endParaRPr>
          </a:p>
          <a:p>
            <a:pPr marL="228600" indent="-228600"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</a:rPr>
              <a:t>3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Fremskrivinger for 2011–2014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Kilder: Statistisk sentralbyrå og Norges Bank</a:t>
            </a:r>
            <a:endParaRPr lang="en-US" sz="1200" dirty="0" smtClean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3108" y="1500174"/>
          <a:ext cx="4320000" cy="279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7"/>
          <p:cNvSpPr/>
          <p:nvPr/>
        </p:nvSpPr>
        <p:spPr>
          <a:xfrm>
            <a:off x="2089820" y="4149080"/>
            <a:ext cx="446449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DNB Bank, Nordea Bank Norge,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SR-Bank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, Spare-</a:t>
            </a:r>
            <a:b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</a:b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banken Vest,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SMN og </a:t>
            </a:r>
            <a:r>
              <a:rPr lang="nb-NO" sz="1200" dirty="0" err="1" smtClean="0">
                <a:solidFill>
                  <a:prstClr val="black"/>
                </a:solidFill>
                <a:latin typeface="Univers LT 45 Light" pitchFamily="2" charset="0"/>
              </a:rPr>
              <a:t>SpareBank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 1 Nord-Norge </a:t>
            </a:r>
          </a:p>
          <a:p>
            <a:pPr fontAlgn="base">
              <a:spcAft>
                <a:spcPts val="600"/>
              </a:spcAft>
            </a:pP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Kilder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: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Statistisk sentralbyrå og </a:t>
            </a:r>
            <a:r>
              <a:rPr lang="nb-NO" sz="1200" dirty="0">
                <a:solidFill>
                  <a:prstClr val="black"/>
                </a:solidFill>
                <a:latin typeface="Univers LT 45 Light" pitchFamily="2" charset="0"/>
              </a:rPr>
              <a:t>Norges 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</a:rPr>
              <a:t>Bank</a:t>
            </a:r>
          </a:p>
        </p:txBody>
      </p:sp>
      <p:sp>
        <p:nvSpPr>
          <p:cNvPr id="8" name="Tittel 1"/>
          <p:cNvSpPr txBox="1">
            <a:spLocks/>
          </p:cNvSpPr>
          <p:nvPr/>
        </p:nvSpPr>
        <p:spPr>
          <a:xfrm>
            <a:off x="2090722" y="1109932"/>
            <a:ext cx="4569510" cy="590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nb-NO" sz="1200" b="1" spc="-10" dirty="0" smtClean="0">
                <a:solidFill>
                  <a:prstClr val="black"/>
                </a:solidFill>
                <a:latin typeface="Univers LT 45 Light" pitchFamily="2" charset="0"/>
              </a:rPr>
              <a:t>Figur 8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Bankenes</a:t>
            </a:r>
            <a:r>
              <a:rPr lang="nb-NO" sz="1200" baseline="300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1)</a:t>
            </a:r>
            <a:r>
              <a:rPr lang="nb-NO" sz="1200" dirty="0" smtClean="0">
                <a:solidFill>
                  <a:prstClr val="black"/>
                </a:solidFill>
                <a:latin typeface="Univers LT 45 Light" pitchFamily="2" charset="0"/>
                <a:cs typeface="Arial" pitchFamily="34" charset="0"/>
              </a:rPr>
              <a:t> </a:t>
            </a:r>
            <a:r>
              <a:rPr lang="nb-NO" sz="1200" spc="-10" dirty="0" smtClean="0">
                <a:solidFill>
                  <a:prstClr val="black"/>
                </a:solidFill>
                <a:latin typeface="Univers LT 45 Light" pitchFamily="2" charset="0"/>
              </a:rPr>
              <a:t>finansielle instrumenter vurdert til virkelig verdi inndelt etter type. Prosent av portefølje. Årstall. 2010</a:t>
            </a:r>
            <a:endParaRPr lang="nb-NO" sz="1200" dirty="0">
              <a:solidFill>
                <a:prstClr val="black"/>
              </a:solidFill>
              <a:latin typeface="Univers LT 45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B_standar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72A6"/>
      </a:accent1>
      <a:accent2>
        <a:srgbClr val="B81204"/>
      </a:accent2>
      <a:accent3>
        <a:srgbClr val="8FBC2B"/>
      </a:accent3>
      <a:accent4>
        <a:srgbClr val="E9851B"/>
      </a:accent4>
      <a:accent5>
        <a:srgbClr val="99CCFF"/>
      </a:accent5>
      <a:accent6>
        <a:srgbClr val="33333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5036</TotalTime>
  <Words>519</Words>
  <Application>Microsoft Office PowerPoint</Application>
  <PresentationFormat>Skjermfremvisning (4:3)</PresentationFormat>
  <Paragraphs>69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 Theme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Gøril Havro</dc:creator>
  <cp:lastModifiedBy>Grethe Frøyland</cp:lastModifiedBy>
  <cp:revision>462</cp:revision>
  <dcterms:created xsi:type="dcterms:W3CDTF">2010-12-08T14:02:40Z</dcterms:created>
  <dcterms:modified xsi:type="dcterms:W3CDTF">2011-12-23T09:37:12Z</dcterms:modified>
</cp:coreProperties>
</file>